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 id="2147483665" r:id="rId4"/>
    <p:sldMasterId id="2147483674" r:id="rId5"/>
  </p:sldMasterIdLst>
  <p:notesMasterIdLst>
    <p:notesMasterId r:id="rId63"/>
  </p:notesMasterIdLst>
  <p:sldIdLst>
    <p:sldId id="256" r:id="rId6"/>
    <p:sldId id="257" r:id="rId7"/>
    <p:sldId id="258" r:id="rId8"/>
    <p:sldId id="260" r:id="rId9"/>
    <p:sldId id="327" r:id="rId10"/>
    <p:sldId id="273" r:id="rId11"/>
    <p:sldId id="274" r:id="rId12"/>
    <p:sldId id="276" r:id="rId13"/>
    <p:sldId id="275" r:id="rId14"/>
    <p:sldId id="277" r:id="rId15"/>
    <p:sldId id="279" r:id="rId16"/>
    <p:sldId id="278" r:id="rId17"/>
    <p:sldId id="261" r:id="rId18"/>
    <p:sldId id="280" r:id="rId19"/>
    <p:sldId id="328" r:id="rId20"/>
    <p:sldId id="281" r:id="rId21"/>
    <p:sldId id="282" r:id="rId22"/>
    <p:sldId id="283" r:id="rId23"/>
    <p:sldId id="262" r:id="rId24"/>
    <p:sldId id="284" r:id="rId25"/>
    <p:sldId id="289" r:id="rId26"/>
    <p:sldId id="324" r:id="rId27"/>
    <p:sldId id="266" r:id="rId28"/>
    <p:sldId id="285" r:id="rId29"/>
    <p:sldId id="286" r:id="rId30"/>
    <p:sldId id="287" r:id="rId31"/>
    <p:sldId id="329" r:id="rId32"/>
    <p:sldId id="291" r:id="rId33"/>
    <p:sldId id="330" r:id="rId34"/>
    <p:sldId id="332" r:id="rId35"/>
    <p:sldId id="331" r:id="rId36"/>
    <p:sldId id="292" r:id="rId37"/>
    <p:sldId id="293" r:id="rId38"/>
    <p:sldId id="299" r:id="rId39"/>
    <p:sldId id="265" r:id="rId40"/>
    <p:sldId id="300" r:id="rId41"/>
    <p:sldId id="301" r:id="rId42"/>
    <p:sldId id="302" r:id="rId43"/>
    <p:sldId id="294" r:id="rId44"/>
    <p:sldId id="295" r:id="rId45"/>
    <p:sldId id="296" r:id="rId46"/>
    <p:sldId id="297" r:id="rId47"/>
    <p:sldId id="298" r:id="rId48"/>
    <p:sldId id="303" r:id="rId49"/>
    <p:sldId id="267" r:id="rId50"/>
    <p:sldId id="304" r:id="rId51"/>
    <p:sldId id="305" r:id="rId52"/>
    <p:sldId id="306" r:id="rId53"/>
    <p:sldId id="307" r:id="rId54"/>
    <p:sldId id="308" r:id="rId55"/>
    <p:sldId id="309" r:id="rId56"/>
    <p:sldId id="310" r:id="rId57"/>
    <p:sldId id="311" r:id="rId58"/>
    <p:sldId id="312" r:id="rId59"/>
    <p:sldId id="270" r:id="rId60"/>
    <p:sldId id="325" r:id="rId61"/>
    <p:sldId id="32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94660"/>
  </p:normalViewPr>
  <p:slideViewPr>
    <p:cSldViewPr snapToGrid="0">
      <p:cViewPr varScale="1">
        <p:scale>
          <a:sx n="60" d="100"/>
          <a:sy n="60" d="100"/>
        </p:scale>
        <p:origin x="53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EA450A-DB66-4426-A8EA-08CACD1C318A}" type="datetimeFigureOut">
              <a:rPr lang="en-IN" smtClean="0"/>
              <a:t>31-10-2022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C30A8-4AF4-43C4-AF36-7A2CA2262CB3}" type="slidenum">
              <a:rPr lang="en-IN" smtClean="0"/>
              <a:t>‹#›</a:t>
            </a:fld>
            <a:endParaRPr lang="en-IN"/>
          </a:p>
        </p:txBody>
      </p:sp>
    </p:spTree>
    <p:extLst>
      <p:ext uri="{BB962C8B-B14F-4D97-AF65-F5344CB8AC3E}">
        <p14:creationId xmlns:p14="http://schemas.microsoft.com/office/powerpoint/2010/main" val="1582423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0FEF15-137B-4D07-A0E2-4B70E80F3EC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48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IN" dirty="0"/>
          </a:p>
        </p:txBody>
      </p:sp>
      <p:sp>
        <p:nvSpPr>
          <p:cNvPr id="4" name="Slide Number Placeholder 3"/>
          <p:cNvSpPr>
            <a:spLocks noGrp="1"/>
          </p:cNvSpPr>
          <p:nvPr>
            <p:ph type="sldNum" sz="quarter" idx="10"/>
          </p:nvPr>
        </p:nvSpPr>
        <p:spPr/>
        <p:txBody>
          <a:bodyPr/>
          <a:lstStyle/>
          <a:p>
            <a:fld id="{EF9C30A8-4AF4-43C4-AF36-7A2CA2262CB3}" type="slidenum">
              <a:rPr lang="en-IN" smtClean="0"/>
              <a:t>10</a:t>
            </a:fld>
            <a:endParaRPr lang="en-IN"/>
          </a:p>
        </p:txBody>
      </p:sp>
    </p:spTree>
    <p:extLst>
      <p:ext uri="{BB962C8B-B14F-4D97-AF65-F5344CB8AC3E}">
        <p14:creationId xmlns:p14="http://schemas.microsoft.com/office/powerpoint/2010/main" val="631988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89F2849-0E83-4B02-A49B-8C5426675DFB}" type="datetimeFigureOut">
              <a:rPr lang="en-IN" smtClean="0"/>
              <a:t>31-10-2022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6BA8F6-7298-4579-B366-E65C110A8FE6}" type="slidenum">
              <a:rPr lang="en-IN" smtClean="0"/>
              <a:t>‹#›</a:t>
            </a:fld>
            <a:endParaRPr lang="en-IN"/>
          </a:p>
        </p:txBody>
      </p:sp>
    </p:spTree>
    <p:extLst>
      <p:ext uri="{BB962C8B-B14F-4D97-AF65-F5344CB8AC3E}">
        <p14:creationId xmlns:p14="http://schemas.microsoft.com/office/powerpoint/2010/main" val="1293293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89F2849-0E83-4B02-A49B-8C5426675DFB}" type="datetimeFigureOut">
              <a:rPr lang="en-IN" smtClean="0"/>
              <a:t>31-10-2022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6BA8F6-7298-4579-B366-E65C110A8FE6}" type="slidenum">
              <a:rPr lang="en-IN" smtClean="0"/>
              <a:t>‹#›</a:t>
            </a:fld>
            <a:endParaRPr lang="en-IN"/>
          </a:p>
        </p:txBody>
      </p:sp>
    </p:spTree>
    <p:extLst>
      <p:ext uri="{BB962C8B-B14F-4D97-AF65-F5344CB8AC3E}">
        <p14:creationId xmlns:p14="http://schemas.microsoft.com/office/powerpoint/2010/main" val="85761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89F2849-0E83-4B02-A49B-8C5426675DFB}" type="datetimeFigureOut">
              <a:rPr lang="en-IN" smtClean="0"/>
              <a:t>31-10-2022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6BA8F6-7298-4579-B366-E65C110A8FE6}" type="slidenum">
              <a:rPr lang="en-IN" smtClean="0"/>
              <a:t>‹#›</a:t>
            </a:fld>
            <a:endParaRPr lang="en-IN"/>
          </a:p>
        </p:txBody>
      </p:sp>
    </p:spTree>
    <p:extLst>
      <p:ext uri="{BB962C8B-B14F-4D97-AF65-F5344CB8AC3E}">
        <p14:creationId xmlns:p14="http://schemas.microsoft.com/office/powerpoint/2010/main" val="1428962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p:cNvSpPr txBox="1"/>
          <p:nvPr userDrawn="1"/>
        </p:nvSpPr>
        <p:spPr bwMode="auto">
          <a:xfrm>
            <a:off x="3352800" y="4381484"/>
            <a:ext cx="4070555" cy="523220"/>
          </a:xfrm>
          <a:prstGeom prst="rect">
            <a:avLst/>
          </a:prstGeom>
          <a:noFill/>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FFFF00"/>
                </a:solidFill>
                <a:effectLst/>
                <a:uLnTx/>
                <a:uFillTx/>
                <a:latin typeface="Arial"/>
                <a:ea typeface="+mn-ea"/>
                <a:cs typeface="Arial"/>
              </a:rPr>
              <a:t>Dr. S. Nandagopalan</a:t>
            </a:r>
            <a:endParaRPr kumimoji="0" lang="en-US" sz="2800" b="0" i="0" u="none" strike="noStrike" kern="1200" cap="none" spc="0" normalizeH="0" baseline="0" noProof="0" dirty="0">
              <a:ln>
                <a:noFill/>
              </a:ln>
              <a:solidFill>
                <a:srgbClr val="FFFF00"/>
              </a:solidFill>
              <a:effectLst/>
              <a:uLnTx/>
              <a:uFillTx/>
              <a:latin typeface="Arial"/>
              <a:ea typeface="+mn-ea"/>
              <a:cs typeface="Arial"/>
            </a:endParaRPr>
          </a:p>
        </p:txBody>
      </p:sp>
      <p:sp>
        <p:nvSpPr>
          <p:cNvPr id="7" name="Content Placeholder 6"/>
          <p:cNvSpPr>
            <a:spLocks noGrp="1"/>
          </p:cNvSpPr>
          <p:nvPr>
            <p:ph sz="quarter" idx="13" hasCustomPrompt="1"/>
          </p:nvPr>
        </p:nvSpPr>
        <p:spPr>
          <a:xfrm>
            <a:off x="3352800" y="5124353"/>
            <a:ext cx="8026400" cy="913472"/>
          </a:xfrm>
        </p:spPr>
        <p:txBody>
          <a:bodyPr anchor="b">
            <a:noAutofit/>
          </a:bodyPr>
          <a:lstStyle>
            <a:lvl1pPr marL="0" indent="0" algn="r">
              <a:lnSpc>
                <a:spcPts val="2400"/>
              </a:lnSpc>
              <a:spcBef>
                <a:spcPts val="0"/>
              </a:spcBef>
              <a:buNone/>
              <a:defRPr sz="2400" baseline="0">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stStyle>
          <a:p>
            <a:pPr lvl="0"/>
            <a:r>
              <a:rPr lang="en-US" dirty="0"/>
              <a:t>Click to edit Presenter’s Details</a:t>
            </a:r>
          </a:p>
        </p:txBody>
      </p:sp>
    </p:spTree>
    <p:extLst>
      <p:ext uri="{BB962C8B-B14F-4D97-AF65-F5344CB8AC3E}">
        <p14:creationId xmlns:p14="http://schemas.microsoft.com/office/powerpoint/2010/main" val="263898358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565212" y="3352804"/>
            <a:ext cx="2169752"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1"/>
          <p:cNvGrpSpPr>
            <a:grpSpLocks/>
          </p:cNvGrpSpPr>
          <p:nvPr userDrawn="1"/>
        </p:nvGrpSpPr>
        <p:grpSpPr bwMode="auto">
          <a:xfrm>
            <a:off x="126089" y="5257806"/>
            <a:ext cx="2946400" cy="832211"/>
            <a:chOff x="246967" y="2209800"/>
            <a:chExt cx="2209800" cy="832209"/>
          </a:xfrm>
        </p:grpSpPr>
        <p:sp>
          <p:nvSpPr>
            <p:cNvPr id="11" name="TextBox 10"/>
            <p:cNvSpPr txBox="1"/>
            <p:nvPr userDrawn="1"/>
          </p:nvSpPr>
          <p:spPr>
            <a:xfrm>
              <a:off x="246967" y="2209800"/>
              <a:ext cx="2209800" cy="687430"/>
            </a:xfrm>
            <a:prstGeom prst="rect">
              <a:avLst/>
            </a:prstGeom>
            <a:noFill/>
          </p:spPr>
          <p:txBody>
            <a:bodyP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3867" b="1" i="0" u="none" strike="noStrike" kern="1200" cap="none" spc="-200" normalizeH="0" baseline="0" noProof="0" dirty="0">
                  <a:ln>
                    <a:noFill/>
                  </a:ln>
                  <a:solidFill>
                    <a:prstClr val="white"/>
                  </a:solidFill>
                  <a:effectLst/>
                  <a:uLnTx/>
                  <a:uFillTx/>
                  <a:latin typeface="Arial"/>
                  <a:ea typeface="+mn-ea"/>
                  <a:cs typeface="Arial"/>
                </a:rPr>
                <a:t>BITS</a:t>
              </a:r>
              <a:r>
                <a:rPr kumimoji="0" lang="en-US" sz="3867" b="0" i="0" u="none" strike="noStrike" kern="1200" cap="none" spc="-200" normalizeH="0" baseline="0" noProof="0" dirty="0">
                  <a:ln>
                    <a:noFill/>
                  </a:ln>
                  <a:solidFill>
                    <a:prstClr val="white"/>
                  </a:solidFill>
                  <a:effectLst/>
                  <a:uLnTx/>
                  <a:uFillTx/>
                  <a:latin typeface="Arial"/>
                  <a:ea typeface="+mn-ea"/>
                  <a:cs typeface="Arial"/>
                </a:rPr>
                <a:t> Pilani</a:t>
              </a:r>
            </a:p>
          </p:txBody>
        </p:sp>
        <p:sp>
          <p:nvSpPr>
            <p:cNvPr id="12" name="TextBox 11"/>
            <p:cNvSpPr txBox="1"/>
            <p:nvPr userDrawn="1"/>
          </p:nvSpPr>
          <p:spPr>
            <a:xfrm>
              <a:off x="410039" y="2765011"/>
              <a:ext cx="1920240" cy="276998"/>
            </a:xfrm>
            <a:prstGeom prst="rect">
              <a:avLst/>
            </a:prstGeom>
            <a:noFill/>
          </p:spPr>
          <p:txBody>
            <a:bodyP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 Dubai | Goa | Hyderabad</a:t>
              </a:r>
            </a:p>
          </p:txBody>
        </p:sp>
      </p:grpSp>
      <p:sp>
        <p:nvSpPr>
          <p:cNvPr id="7" name="Content Placeholder 6"/>
          <p:cNvSpPr>
            <a:spLocks noGrp="1"/>
          </p:cNvSpPr>
          <p:nvPr>
            <p:ph sz="quarter" idx="13" hasCustomPrompt="1"/>
          </p:nvPr>
        </p:nvSpPr>
        <p:spPr>
          <a:xfrm>
            <a:off x="3352800" y="5124353"/>
            <a:ext cx="8026400" cy="913472"/>
          </a:xfrm>
        </p:spPr>
        <p:txBody>
          <a:bodyPr anchor="b">
            <a:noAutofit/>
          </a:bodyPr>
          <a:lstStyle>
            <a:lvl1pPr marL="0" indent="0" algn="r">
              <a:lnSpc>
                <a:spcPts val="2400"/>
              </a:lnSpc>
              <a:spcBef>
                <a:spcPts val="0"/>
              </a:spcBef>
              <a:buNone/>
              <a:defRPr sz="2400" baseline="0">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stStyle>
          <a:p>
            <a:pPr lvl="0"/>
            <a:r>
              <a:rPr lang="en-US" dirty="0"/>
              <a:t>Click to edit Presenter’s Details</a:t>
            </a:r>
          </a:p>
        </p:txBody>
      </p:sp>
      <p:sp>
        <p:nvSpPr>
          <p:cNvPr id="2" name="Title 1"/>
          <p:cNvSpPr>
            <a:spLocks noGrp="1"/>
          </p:cNvSpPr>
          <p:nvPr>
            <p:ph type="title" hasCustomPrompt="1"/>
          </p:nvPr>
        </p:nvSpPr>
        <p:spPr>
          <a:xfrm>
            <a:off x="3352800" y="3609481"/>
            <a:ext cx="8026400" cy="1524000"/>
          </a:xfrm>
          <a:prstGeom prst="rect">
            <a:avLst/>
          </a:prstGeom>
        </p:spPr>
        <p:txBody>
          <a:bodyPr>
            <a:noAutofit/>
          </a:bodyPr>
          <a:lstStyle>
            <a:lvl1pPr algn="l">
              <a:lnSpc>
                <a:spcPts val="5333"/>
              </a:lnSpc>
              <a:defRPr sz="4800" baseline="0">
                <a:solidFill>
                  <a:schemeClr val="bg1"/>
                </a:solidFill>
                <a:latin typeface="Arial" panose="020B0604020202020204" pitchFamily="34" charset="0"/>
                <a:cs typeface="Arial" panose="020B0604020202020204" pitchFamily="34" charset="0"/>
              </a:defRPr>
            </a:lvl1pPr>
          </a:lstStyle>
          <a:p>
            <a:r>
              <a:rPr lang="en-US" dirty="0"/>
              <a:t>Click to edit Mater title style</a:t>
            </a:r>
          </a:p>
        </p:txBody>
      </p:sp>
    </p:spTree>
    <p:extLst>
      <p:ext uri="{BB962C8B-B14F-4D97-AF65-F5344CB8AC3E}">
        <p14:creationId xmlns:p14="http://schemas.microsoft.com/office/powerpoint/2010/main" val="745238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Rectangle 3"/>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userDrawn="1"/>
        </p:nvSpPr>
        <p:spPr>
          <a:xfrm>
            <a:off x="3871787" y="6784757"/>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10987" y="6784757"/>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7732587" y="6784757"/>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5600"/>
              </a:lnSpc>
              <a:spcBef>
                <a:spcPts val="0"/>
              </a:spcBef>
              <a:buNone/>
              <a:defRPr sz="4800" b="1" spc="-200" baseline="0">
                <a:latin typeface="Arial" pitchFamily="34" charset="0"/>
                <a:cs typeface="Arial" pitchFamily="34" charset="0"/>
              </a:defRPr>
            </a:lvl1pPr>
            <a:lvl2pPr>
              <a:defRPr>
                <a:latin typeface="Arial" panose="020B0604020202020204" pitchFamily="34" charset="0"/>
                <a:cs typeface="Arial" panose="020B0604020202020204" pitchFamily="34"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1980346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Content Placeholder 16"/>
          <p:cNvSpPr>
            <a:spLocks noGrp="1"/>
          </p:cNvSpPr>
          <p:nvPr>
            <p:ph sz="quarter" idx="10"/>
          </p:nvPr>
        </p:nvSpPr>
        <p:spPr>
          <a:xfrm>
            <a:off x="365760" y="91440"/>
            <a:ext cx="8717280" cy="777240"/>
          </a:xfrm>
          <a:prstGeom prst="rect">
            <a:avLst/>
          </a:prstGeom>
        </p:spPr>
        <p:txBody>
          <a:bodyPr lIns="0" tIns="0" rIns="0" bIns="0" anchor="ctr">
            <a:noAutofit/>
          </a:bodyPr>
          <a:lstStyle>
            <a:lvl1pPr marL="0" indent="0" algn="l">
              <a:lnSpc>
                <a:spcPct val="100000"/>
              </a:lnSpc>
              <a:spcBef>
                <a:spcPts val="0"/>
              </a:spcBef>
              <a:buNone/>
              <a:defRPr sz="3000" b="0" spc="300" baseline="0">
                <a:solidFill>
                  <a:srgbClr val="FF0000"/>
                </a:solidFill>
                <a:effectLst>
                  <a:outerShdw blurRad="38100" dist="38100" dir="2700000" algn="tl">
                    <a:srgbClr val="000000">
                      <a:alpha val="43137"/>
                    </a:srgbClr>
                  </a:outerShdw>
                </a:effectLst>
                <a:latin typeface="Arial" pitchFamily="34" charset="0"/>
                <a:cs typeface="Arial" pitchFamily="34" charset="0"/>
              </a:defRPr>
            </a:lvl1pPr>
          </a:lstStyle>
          <a:p>
            <a:pPr lvl="0"/>
            <a:r>
              <a:rPr lang="en-US" dirty="0"/>
              <a:t>Click to edit Master text styles</a:t>
            </a:r>
          </a:p>
        </p:txBody>
      </p:sp>
      <p:sp>
        <p:nvSpPr>
          <p:cNvPr id="3" name="Content Placeholder 2"/>
          <p:cNvSpPr>
            <a:spLocks noGrp="1"/>
          </p:cNvSpPr>
          <p:nvPr>
            <p:ph idx="1"/>
          </p:nvPr>
        </p:nvSpPr>
        <p:spPr>
          <a:xfrm>
            <a:off x="365760" y="1005840"/>
            <a:ext cx="11338560"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tabLst/>
              <a:defRPr sz="2200">
                <a:latin typeface="Calibri" pitchFamily="34" charset="0"/>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dirty="0"/>
              <a:t>Click to edit Master text styles</a:t>
            </a:r>
          </a:p>
        </p:txBody>
      </p:sp>
    </p:spTree>
    <p:extLst>
      <p:ext uri="{BB962C8B-B14F-4D97-AF65-F5344CB8AC3E}">
        <p14:creationId xmlns:p14="http://schemas.microsoft.com/office/powerpoint/2010/main" val="1368399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Content Placeholder 16"/>
          <p:cNvSpPr>
            <a:spLocks noGrp="1"/>
          </p:cNvSpPr>
          <p:nvPr>
            <p:ph sz="quarter" idx="10"/>
          </p:nvPr>
        </p:nvSpPr>
        <p:spPr>
          <a:xfrm>
            <a:off x="365760" y="91440"/>
            <a:ext cx="8717280" cy="777240"/>
          </a:xfrm>
          <a:prstGeom prst="rect">
            <a:avLst/>
          </a:prstGeom>
        </p:spPr>
        <p:txBody>
          <a:bodyPr lIns="0" tIns="0" rIns="0" bIns="0" anchor="ctr">
            <a:noAutofit/>
          </a:bodyPr>
          <a:lstStyle>
            <a:lvl1pPr marL="0" indent="0" algn="l">
              <a:lnSpc>
                <a:spcPct val="100000"/>
              </a:lnSpc>
              <a:spcBef>
                <a:spcPts val="0"/>
              </a:spcBef>
              <a:buNone/>
              <a:defRPr sz="3000" b="1" spc="300" baseline="0">
                <a:solidFill>
                  <a:srgbClr val="FF0000"/>
                </a:solidFill>
                <a:effectLst>
                  <a:outerShdw blurRad="38100" dist="38100" dir="2700000" algn="tl">
                    <a:srgbClr val="000000">
                      <a:alpha val="43137"/>
                    </a:srgbClr>
                  </a:outerShdw>
                </a:effectLst>
                <a:latin typeface="Arial" pitchFamily="34" charset="0"/>
                <a:cs typeface="Arial" pitchFamily="34" charset="0"/>
              </a:defRPr>
            </a:lvl1pPr>
          </a:lstStyle>
          <a:p>
            <a:pPr lvl="0"/>
            <a:r>
              <a:rPr lang="en-US" dirty="0"/>
              <a:t>Click to edit Master text styles</a:t>
            </a:r>
          </a:p>
        </p:txBody>
      </p:sp>
      <p:sp>
        <p:nvSpPr>
          <p:cNvPr id="3" name="Content Placeholder 2"/>
          <p:cNvSpPr>
            <a:spLocks noGrp="1"/>
          </p:cNvSpPr>
          <p:nvPr>
            <p:ph idx="1"/>
          </p:nvPr>
        </p:nvSpPr>
        <p:spPr>
          <a:xfrm>
            <a:off x="365760" y="1005840"/>
            <a:ext cx="11338560" cy="5486400"/>
          </a:xfrm>
          <a:prstGeom prst="rect">
            <a:avLst/>
          </a:prstGeom>
        </p:spPr>
        <p:txBody>
          <a:bodyPr lIns="0" rIns="0"/>
          <a:lstStyle>
            <a:lvl1pPr marL="341305" marR="0" indent="-341305" algn="just" defTabSz="914377" rtl="0" eaLnBrk="1" fontAlgn="auto" latinLnBrk="0" hangingPunct="1">
              <a:lnSpc>
                <a:spcPct val="100000"/>
              </a:lnSpc>
              <a:spcBef>
                <a:spcPts val="600"/>
              </a:spcBef>
              <a:spcAft>
                <a:spcPts val="0"/>
              </a:spcAft>
              <a:buClr>
                <a:srgbClr val="FF0000"/>
              </a:buClr>
              <a:buSzTx/>
              <a:buFont typeface="Arial" pitchFamily="34" charset="0"/>
              <a:buChar char="•"/>
              <a:tabLst/>
              <a:defRPr sz="2200">
                <a:latin typeface="Calibri" pitchFamily="34" charset="0"/>
                <a:cs typeface="Arial" pitchFamily="34" charset="0"/>
              </a:defRPr>
            </a:lvl1pPr>
            <a:lvl2pPr marL="742932" marR="0" indent="-285744" algn="l" defTabSz="914377"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dirty="0"/>
              <a:t>Click to edit Master text styles</a:t>
            </a:r>
          </a:p>
        </p:txBody>
      </p:sp>
    </p:spTree>
    <p:extLst>
      <p:ext uri="{BB962C8B-B14F-4D97-AF65-F5344CB8AC3E}">
        <p14:creationId xmlns:p14="http://schemas.microsoft.com/office/powerpoint/2010/main" val="288313901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89F2849-0E83-4B02-A49B-8C5426675DFB}" type="datetimeFigureOut">
              <a:rPr lang="en-IN" smtClean="0"/>
              <a:t>31-10-2022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6BA8F6-7298-4579-B366-E65C110A8FE6}" type="slidenum">
              <a:rPr lang="en-IN" smtClean="0"/>
              <a:t>‹#›</a:t>
            </a:fld>
            <a:endParaRPr lang="en-IN"/>
          </a:p>
        </p:txBody>
      </p:sp>
    </p:spTree>
    <p:extLst>
      <p:ext uri="{BB962C8B-B14F-4D97-AF65-F5344CB8AC3E}">
        <p14:creationId xmlns:p14="http://schemas.microsoft.com/office/powerpoint/2010/main" val="129724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9F2849-0E83-4B02-A49B-8C5426675DFB}" type="datetimeFigureOut">
              <a:rPr lang="en-IN" smtClean="0"/>
              <a:t>31-10-2022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6BA8F6-7298-4579-B366-E65C110A8FE6}" type="slidenum">
              <a:rPr lang="en-IN" smtClean="0"/>
              <a:t>‹#›</a:t>
            </a:fld>
            <a:endParaRPr lang="en-IN"/>
          </a:p>
        </p:txBody>
      </p:sp>
    </p:spTree>
    <p:extLst>
      <p:ext uri="{BB962C8B-B14F-4D97-AF65-F5344CB8AC3E}">
        <p14:creationId xmlns:p14="http://schemas.microsoft.com/office/powerpoint/2010/main" val="3145830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89F2849-0E83-4B02-A49B-8C5426675DFB}" type="datetimeFigureOut">
              <a:rPr lang="en-IN" smtClean="0"/>
              <a:t>31-10-2022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6BA8F6-7298-4579-B366-E65C110A8FE6}" type="slidenum">
              <a:rPr lang="en-IN" smtClean="0"/>
              <a:t>‹#›</a:t>
            </a:fld>
            <a:endParaRPr lang="en-IN"/>
          </a:p>
        </p:txBody>
      </p:sp>
    </p:spTree>
    <p:extLst>
      <p:ext uri="{BB962C8B-B14F-4D97-AF65-F5344CB8AC3E}">
        <p14:creationId xmlns:p14="http://schemas.microsoft.com/office/powerpoint/2010/main" val="3876755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89F2849-0E83-4B02-A49B-8C5426675DFB}" type="datetimeFigureOut">
              <a:rPr lang="en-IN" smtClean="0"/>
              <a:t>31-10-2022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6BA8F6-7298-4579-B366-E65C110A8FE6}" type="slidenum">
              <a:rPr lang="en-IN" smtClean="0"/>
              <a:t>‹#›</a:t>
            </a:fld>
            <a:endParaRPr lang="en-IN"/>
          </a:p>
        </p:txBody>
      </p:sp>
    </p:spTree>
    <p:extLst>
      <p:ext uri="{BB962C8B-B14F-4D97-AF65-F5344CB8AC3E}">
        <p14:creationId xmlns:p14="http://schemas.microsoft.com/office/powerpoint/2010/main" val="1117029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89F2849-0E83-4B02-A49B-8C5426675DFB}" type="datetimeFigureOut">
              <a:rPr lang="en-IN" smtClean="0"/>
              <a:t>31-10-2022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6BA8F6-7298-4579-B366-E65C110A8FE6}" type="slidenum">
              <a:rPr lang="en-IN" smtClean="0"/>
              <a:t>‹#›</a:t>
            </a:fld>
            <a:endParaRPr lang="en-IN"/>
          </a:p>
        </p:txBody>
      </p:sp>
    </p:spTree>
    <p:extLst>
      <p:ext uri="{BB962C8B-B14F-4D97-AF65-F5344CB8AC3E}">
        <p14:creationId xmlns:p14="http://schemas.microsoft.com/office/powerpoint/2010/main" val="2803652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9F2849-0E83-4B02-A49B-8C5426675DFB}" type="datetimeFigureOut">
              <a:rPr lang="en-IN" smtClean="0"/>
              <a:t>31-10-2022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16BA8F6-7298-4579-B366-E65C110A8FE6}" type="slidenum">
              <a:rPr lang="en-IN" smtClean="0"/>
              <a:t>‹#›</a:t>
            </a:fld>
            <a:endParaRPr lang="en-IN"/>
          </a:p>
        </p:txBody>
      </p:sp>
    </p:spTree>
    <p:extLst>
      <p:ext uri="{BB962C8B-B14F-4D97-AF65-F5344CB8AC3E}">
        <p14:creationId xmlns:p14="http://schemas.microsoft.com/office/powerpoint/2010/main" val="2951321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9F2849-0E83-4B02-A49B-8C5426675DFB}" type="datetimeFigureOut">
              <a:rPr lang="en-IN" smtClean="0"/>
              <a:t>31-10-2022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6BA8F6-7298-4579-B366-E65C110A8FE6}" type="slidenum">
              <a:rPr lang="en-IN" smtClean="0"/>
              <a:t>‹#›</a:t>
            </a:fld>
            <a:endParaRPr lang="en-IN"/>
          </a:p>
        </p:txBody>
      </p:sp>
    </p:spTree>
    <p:extLst>
      <p:ext uri="{BB962C8B-B14F-4D97-AF65-F5344CB8AC3E}">
        <p14:creationId xmlns:p14="http://schemas.microsoft.com/office/powerpoint/2010/main" val="364498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9F2849-0E83-4B02-A49B-8C5426675DFB}" type="datetimeFigureOut">
              <a:rPr lang="en-IN" smtClean="0"/>
              <a:t>31-10-2022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6BA8F6-7298-4579-B366-E65C110A8FE6}" type="slidenum">
              <a:rPr lang="en-IN" smtClean="0"/>
              <a:t>‹#›</a:t>
            </a:fld>
            <a:endParaRPr lang="en-IN"/>
          </a:p>
        </p:txBody>
      </p:sp>
    </p:spTree>
    <p:extLst>
      <p:ext uri="{BB962C8B-B14F-4D97-AF65-F5344CB8AC3E}">
        <p14:creationId xmlns:p14="http://schemas.microsoft.com/office/powerpoint/2010/main" val="3198156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F2849-0E83-4B02-A49B-8C5426675DFB}" type="datetimeFigureOut">
              <a:rPr lang="en-IN" smtClean="0"/>
              <a:t>31-10-2022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BA8F6-7298-4579-B366-E65C110A8FE6}" type="slidenum">
              <a:rPr lang="en-IN" smtClean="0"/>
              <a:t>‹#›</a:t>
            </a:fld>
            <a:endParaRPr lang="en-IN"/>
          </a:p>
        </p:txBody>
      </p:sp>
    </p:spTree>
    <p:extLst>
      <p:ext uri="{BB962C8B-B14F-4D97-AF65-F5344CB8AC3E}">
        <p14:creationId xmlns:p14="http://schemas.microsoft.com/office/powerpoint/2010/main" val="2694867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en-US"/>
              <a:t>Click to edit Master title style</a:t>
            </a:r>
            <a:endParaRPr lang="en-IN"/>
          </a:p>
        </p:txBody>
      </p:sp>
    </p:spTree>
    <p:extLst>
      <p:ext uri="{BB962C8B-B14F-4D97-AF65-F5344CB8AC3E}">
        <p14:creationId xmlns:p14="http://schemas.microsoft.com/office/powerpoint/2010/main" val="1249193796"/>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89" algn="ctr" rtl="0" eaLnBrk="1" fontAlgn="base" hangingPunct="1">
        <a:spcBef>
          <a:spcPct val="0"/>
        </a:spcBef>
        <a:spcAft>
          <a:spcPct val="0"/>
        </a:spcAft>
        <a:defRPr sz="4400">
          <a:solidFill>
            <a:schemeClr val="tx1"/>
          </a:solidFill>
          <a:latin typeface="Calibri" pitchFamily="34" charset="0"/>
        </a:defRPr>
      </a:lvl6pPr>
      <a:lvl7pPr marL="914377" algn="ctr" rtl="0" eaLnBrk="1" fontAlgn="base" hangingPunct="1">
        <a:spcBef>
          <a:spcPct val="0"/>
        </a:spcBef>
        <a:spcAft>
          <a:spcPct val="0"/>
        </a:spcAft>
        <a:defRPr sz="4400">
          <a:solidFill>
            <a:schemeClr val="tx1"/>
          </a:solidFill>
          <a:latin typeface="Calibri" pitchFamily="34" charset="0"/>
        </a:defRPr>
      </a:lvl7pPr>
      <a:lvl8pPr marL="1371566" algn="ctr" rtl="0" eaLnBrk="1" fontAlgn="base" hangingPunct="1">
        <a:spcBef>
          <a:spcPct val="0"/>
        </a:spcBef>
        <a:spcAft>
          <a:spcPct val="0"/>
        </a:spcAft>
        <a:defRPr sz="4400">
          <a:solidFill>
            <a:schemeClr val="tx1"/>
          </a:solidFill>
          <a:latin typeface="Calibri" pitchFamily="34" charset="0"/>
        </a:defRPr>
      </a:lvl8pPr>
      <a:lvl9pPr marL="1828754" algn="ctr" rtl="0" eaLnBrk="1" fontAlgn="base" hangingPunct="1">
        <a:spcBef>
          <a:spcPct val="0"/>
        </a:spcBef>
        <a:spcAft>
          <a:spcPct val="0"/>
        </a:spcAft>
        <a:defRPr sz="4400">
          <a:solidFill>
            <a:schemeClr val="tx1"/>
          </a:solidFill>
          <a:latin typeface="Calibri" pitchFamily="34" charset="0"/>
        </a:defRPr>
      </a:lvl9pPr>
    </p:titleStyle>
    <p:bodyStyle>
      <a:lvl1pPr marL="342891" indent="-342891"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32" indent="-285744"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2971" indent="-228594"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160" indent="-228594"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349" indent="-228594"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en-US"/>
              <a:t>Click to edit Master title style</a:t>
            </a:r>
            <a:endParaRPr lang="en-IN"/>
          </a:p>
        </p:txBody>
      </p:sp>
    </p:spTree>
    <p:extLst>
      <p:ext uri="{BB962C8B-B14F-4D97-AF65-F5344CB8AC3E}">
        <p14:creationId xmlns:p14="http://schemas.microsoft.com/office/powerpoint/2010/main" val="217257932"/>
      </p:ext>
    </p:extLst>
  </p:cSld>
  <p:clrMap bg1="lt1" tx1="dk1" bg2="lt2" tx2="dk2" accent1="accent1" accent2="accent2" accent3="accent3" accent4="accent4" accent5="accent5" accent6="accent6" hlink="hlink" folHlink="folHlink"/>
  <p:sldLayoutIdLst>
    <p:sldLayoutId id="2147483663" r:id="rId1"/>
    <p:sldLayoutId id="2147483664" r:id="rId2"/>
  </p:sldLayoutIdLst>
  <p:hf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89" algn="ctr" rtl="0" eaLnBrk="1" fontAlgn="base" hangingPunct="1">
        <a:spcBef>
          <a:spcPct val="0"/>
        </a:spcBef>
        <a:spcAft>
          <a:spcPct val="0"/>
        </a:spcAft>
        <a:defRPr sz="4400">
          <a:solidFill>
            <a:schemeClr val="tx1"/>
          </a:solidFill>
          <a:latin typeface="Calibri" pitchFamily="34" charset="0"/>
        </a:defRPr>
      </a:lvl6pPr>
      <a:lvl7pPr marL="914377" algn="ctr" rtl="0" eaLnBrk="1" fontAlgn="base" hangingPunct="1">
        <a:spcBef>
          <a:spcPct val="0"/>
        </a:spcBef>
        <a:spcAft>
          <a:spcPct val="0"/>
        </a:spcAft>
        <a:defRPr sz="4400">
          <a:solidFill>
            <a:schemeClr val="tx1"/>
          </a:solidFill>
          <a:latin typeface="Calibri" pitchFamily="34" charset="0"/>
        </a:defRPr>
      </a:lvl7pPr>
      <a:lvl8pPr marL="1371566" algn="ctr" rtl="0" eaLnBrk="1" fontAlgn="base" hangingPunct="1">
        <a:spcBef>
          <a:spcPct val="0"/>
        </a:spcBef>
        <a:spcAft>
          <a:spcPct val="0"/>
        </a:spcAft>
        <a:defRPr sz="4400">
          <a:solidFill>
            <a:schemeClr val="tx1"/>
          </a:solidFill>
          <a:latin typeface="Calibri" pitchFamily="34" charset="0"/>
        </a:defRPr>
      </a:lvl8pPr>
      <a:lvl9pPr marL="1828754" algn="ctr" rtl="0" eaLnBrk="1" fontAlgn="base" hangingPunct="1">
        <a:spcBef>
          <a:spcPct val="0"/>
        </a:spcBef>
        <a:spcAft>
          <a:spcPct val="0"/>
        </a:spcAft>
        <a:defRPr sz="4400">
          <a:solidFill>
            <a:schemeClr val="tx1"/>
          </a:solidFill>
          <a:latin typeface="Calibri" pitchFamily="34" charset="0"/>
        </a:defRPr>
      </a:lvl9pPr>
    </p:titleStyle>
    <p:bodyStyle>
      <a:lvl1pPr marL="342891" indent="-342891"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32" indent="-285744"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2971" indent="-228594"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160" indent="-228594"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349" indent="-228594"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8" name="Group 17"/>
          <p:cNvGrpSpPr/>
          <p:nvPr/>
        </p:nvGrpSpPr>
        <p:grpSpPr>
          <a:xfrm>
            <a:off x="0" y="914402"/>
            <a:ext cx="9347200" cy="45719"/>
            <a:chOff x="1905000" y="6553200"/>
            <a:chExt cx="7010400" cy="45719"/>
          </a:xfrm>
        </p:grpSpPr>
        <p:sp>
          <p:nvSpPr>
            <p:cNvPr id="19" name="Rectangle 18"/>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Rectangle 1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21" name="Rectangle 20"/>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26" name="Group 25"/>
          <p:cNvGrpSpPr/>
          <p:nvPr userDrawn="1"/>
        </p:nvGrpSpPr>
        <p:grpSpPr>
          <a:xfrm>
            <a:off x="2682240" y="6553202"/>
            <a:ext cx="9448800" cy="45719"/>
            <a:chOff x="1905000" y="6553200"/>
            <a:chExt cx="7010400" cy="45719"/>
          </a:xfrm>
        </p:grpSpPr>
        <p:sp>
          <p:nvSpPr>
            <p:cNvPr id="27" name="Rectangle 2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28" name="Rectangle 2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29" name="Rectangle 2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30" name="TextBox 29"/>
          <p:cNvSpPr txBox="1"/>
          <p:nvPr userDrawn="1"/>
        </p:nvSpPr>
        <p:spPr>
          <a:xfrm>
            <a:off x="5949588" y="6706440"/>
            <a:ext cx="304800" cy="153888"/>
          </a:xfrm>
          <a:prstGeom prst="rect">
            <a:avLst/>
          </a:prstGeom>
          <a:noFill/>
        </p:spPr>
        <p:txBody>
          <a:bodyPr wrap="square" lIns="0" tIns="0" rIns="0" bIns="0" rtlCol="0" anchor="ctr">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fld id="{5B42CF92-3635-42F1-AAB6-F2703D7DF619}" type="slidenum">
              <a:rPr kumimoji="0" lang="en-GB" sz="1000" b="1" i="0" u="none" strike="noStrike" kern="1200" cap="none" spc="0" normalizeH="0" baseline="0" noProof="0" smtClean="0">
                <a:ln>
                  <a:noFill/>
                </a:ln>
                <a:solidFill>
                  <a:srgbClr val="FF0000"/>
                </a:solidFill>
                <a:effectLst/>
                <a:uLnTx/>
                <a:uFillTx/>
                <a:latin typeface="Arial"/>
                <a:ea typeface="+mn-ea"/>
                <a:cs typeface="+mn-cs"/>
              </a:rPr>
              <a:pPr marL="0" marR="0" lvl="0" indent="0" algn="ctr" defTabSz="1219170" rtl="0" eaLnBrk="0" fontAlgn="base" latinLnBrk="0" hangingPunct="0">
                <a:lnSpc>
                  <a:spcPct val="100000"/>
                </a:lnSpc>
                <a:spcBef>
                  <a:spcPct val="0"/>
                </a:spcBef>
                <a:spcAft>
                  <a:spcPct val="0"/>
                </a:spcAft>
                <a:buClrTx/>
                <a:buSzTx/>
                <a:buFontTx/>
                <a:buNone/>
                <a:tabLst/>
                <a:defRPr/>
              </a:pPr>
              <a:t>‹#›</a:t>
            </a:fld>
            <a:endParaRPr kumimoji="0" lang="en-US" sz="1000" b="1" i="0" u="none" strike="noStrike" kern="1200" cap="small" spc="200" normalizeH="0" baseline="0" noProof="0" dirty="0">
              <a:ln>
                <a:noFill/>
              </a:ln>
              <a:solidFill>
                <a:srgbClr val="00B0F0"/>
              </a:solidFill>
              <a:effectLst/>
              <a:uLnTx/>
              <a:uFillTx/>
              <a:latin typeface="Arial"/>
              <a:ea typeface="+mn-ea"/>
              <a:cs typeface="+mn-cs"/>
            </a:endParaRPr>
          </a:p>
        </p:txBody>
      </p:sp>
      <p:sp>
        <p:nvSpPr>
          <p:cNvPr id="15" name="Rectangle 4"/>
          <p:cNvSpPr txBox="1">
            <a:spLocks noChangeArrowheads="1"/>
          </p:cNvSpPr>
          <p:nvPr userDrawn="1"/>
        </p:nvSpPr>
        <p:spPr bwMode="auto">
          <a:xfrm>
            <a:off x="80881" y="6614904"/>
            <a:ext cx="4531617" cy="243096"/>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200"/>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2060"/>
                </a:solidFill>
                <a:effectLst/>
                <a:uLnTx/>
                <a:uFillTx/>
                <a:latin typeface="Calibri" panose="020F0502020204030204" pitchFamily="34" charset="0"/>
                <a:ea typeface="+mn-ea"/>
                <a:cs typeface="Calibri" panose="020F0502020204030204" pitchFamily="34" charset="0"/>
              </a:rPr>
              <a:t>Database Management Systems (DBMS)</a:t>
            </a:r>
            <a:endPar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10930843"/>
      </p:ext>
    </p:extLst>
  </p:cSld>
  <p:clrMap bg1="lt1" tx1="dk1" bg2="lt2" tx2="dk2" accent1="accent1" accent2="accent2" accent3="accent3" accent4="accent4" accent5="accent5" accent6="accent6" hlink="hlink" folHlink="folHlink"/>
  <p:sldLayoutIdLst>
    <p:sldLayoutId id="2147483666" r:id="rId1"/>
  </p:sldLayoutIdLst>
  <p:timing>
    <p:tnLst>
      <p:par>
        <p:cTn id="1" dur="indefinite" restart="never" nodeType="tmRoot"/>
      </p:par>
    </p:tnLst>
  </p:timing>
  <p:hf sldNum="0" hdr="0" ftr="0"/>
  <p:txStyles>
    <p:titleStyle>
      <a:lvl1pPr algn="l" rtl="0" eaLnBrk="1" fontAlgn="base" hangingPunct="1">
        <a:spcBef>
          <a:spcPct val="0"/>
        </a:spcBef>
        <a:spcAft>
          <a:spcPct val="0"/>
        </a:spcAft>
        <a:defRPr sz="2800" baseline="0">
          <a:solidFill>
            <a:schemeClr val="tx2"/>
          </a:solidFill>
          <a:latin typeface="+mj-lt"/>
          <a:ea typeface="+mj-ea"/>
          <a:cs typeface="+mj-cs"/>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189" algn="l" rtl="0" eaLnBrk="1" fontAlgn="base" hangingPunct="1">
        <a:spcBef>
          <a:spcPct val="0"/>
        </a:spcBef>
        <a:spcAft>
          <a:spcPct val="0"/>
        </a:spcAft>
        <a:defRPr sz="2800">
          <a:solidFill>
            <a:schemeClr val="tx2"/>
          </a:solidFill>
          <a:latin typeface="Arial" charset="0"/>
        </a:defRPr>
      </a:lvl6pPr>
      <a:lvl7pPr marL="914377" algn="l" rtl="0" eaLnBrk="1" fontAlgn="base" hangingPunct="1">
        <a:spcBef>
          <a:spcPct val="0"/>
        </a:spcBef>
        <a:spcAft>
          <a:spcPct val="0"/>
        </a:spcAft>
        <a:defRPr sz="2800">
          <a:solidFill>
            <a:schemeClr val="tx2"/>
          </a:solidFill>
          <a:latin typeface="Arial" charset="0"/>
        </a:defRPr>
      </a:lvl7pPr>
      <a:lvl8pPr marL="1371566" algn="l" rtl="0" eaLnBrk="1" fontAlgn="base" hangingPunct="1">
        <a:spcBef>
          <a:spcPct val="0"/>
        </a:spcBef>
        <a:spcAft>
          <a:spcPct val="0"/>
        </a:spcAft>
        <a:defRPr sz="2800">
          <a:solidFill>
            <a:schemeClr val="tx2"/>
          </a:solidFill>
          <a:latin typeface="Arial" charset="0"/>
        </a:defRPr>
      </a:lvl8pPr>
      <a:lvl9pPr marL="1828754" algn="l" rtl="0" eaLnBrk="1" fontAlgn="base" hangingPunct="1">
        <a:spcBef>
          <a:spcPct val="0"/>
        </a:spcBef>
        <a:spcAft>
          <a:spcPct val="0"/>
        </a:spcAft>
        <a:defRPr sz="2800">
          <a:solidFill>
            <a:schemeClr val="tx2"/>
          </a:solidFill>
          <a:latin typeface="Arial" charset="0"/>
        </a:defRPr>
      </a:lvl9pPr>
    </p:titleStyle>
    <p:bodyStyle>
      <a:lvl1pPr indent="190495" algn="l" rtl="0" eaLnBrk="1" fontAlgn="base" hangingPunct="1">
        <a:spcBef>
          <a:spcPct val="20000"/>
        </a:spcBef>
        <a:spcAft>
          <a:spcPct val="0"/>
        </a:spcAft>
        <a:buNone/>
        <a:defRPr>
          <a:solidFill>
            <a:schemeClr val="tx1"/>
          </a:solidFill>
          <a:latin typeface="+mn-lt"/>
          <a:ea typeface="+mn-ea"/>
          <a:cs typeface="+mn-cs"/>
        </a:defRPr>
      </a:lvl1pPr>
      <a:lvl2pPr marL="761981" indent="-285744" algn="l" rtl="0" eaLnBrk="1" fontAlgn="base" hangingPunct="1">
        <a:spcBef>
          <a:spcPct val="20000"/>
        </a:spcBef>
        <a:spcAft>
          <a:spcPct val="0"/>
        </a:spcAft>
        <a:buChar char="–"/>
        <a:defRPr>
          <a:solidFill>
            <a:schemeClr val="tx1"/>
          </a:solidFill>
          <a:latin typeface="+mn-lt"/>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8" name="Group 17"/>
          <p:cNvGrpSpPr/>
          <p:nvPr/>
        </p:nvGrpSpPr>
        <p:grpSpPr>
          <a:xfrm>
            <a:off x="0" y="914402"/>
            <a:ext cx="9347200" cy="45719"/>
            <a:chOff x="1905000" y="6553200"/>
            <a:chExt cx="7010400" cy="45719"/>
          </a:xfrm>
        </p:grpSpPr>
        <p:sp>
          <p:nvSpPr>
            <p:cNvPr id="19" name="Rectangle 18"/>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Rectangle 1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21" name="Rectangle 20"/>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26" name="Group 25"/>
          <p:cNvGrpSpPr/>
          <p:nvPr userDrawn="1"/>
        </p:nvGrpSpPr>
        <p:grpSpPr>
          <a:xfrm>
            <a:off x="2682240" y="6553202"/>
            <a:ext cx="9448800" cy="45719"/>
            <a:chOff x="1905000" y="6553200"/>
            <a:chExt cx="7010400" cy="45719"/>
          </a:xfrm>
        </p:grpSpPr>
        <p:sp>
          <p:nvSpPr>
            <p:cNvPr id="27" name="Rectangle 2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28" name="Rectangle 2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29" name="Rectangle 2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30" name="TextBox 29"/>
          <p:cNvSpPr txBox="1"/>
          <p:nvPr userDrawn="1"/>
        </p:nvSpPr>
        <p:spPr>
          <a:xfrm>
            <a:off x="5949588" y="6659508"/>
            <a:ext cx="304800" cy="153888"/>
          </a:xfrm>
          <a:prstGeom prst="rect">
            <a:avLst/>
          </a:prstGeom>
          <a:noFill/>
        </p:spPr>
        <p:txBody>
          <a:bodyPr wrap="square" lIns="0" tIns="0" rIns="0" bIns="0" rtlCol="0" anchor="ctr">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fld id="{5B42CF92-3635-42F1-AAB6-F2703D7DF619}" type="slidenum">
              <a:rPr kumimoji="0" lang="en-GB" sz="1000" b="1" i="0" u="none" strike="noStrike" kern="1200" cap="none" spc="0" normalizeH="0" baseline="0" noProof="0" smtClean="0">
                <a:ln>
                  <a:noFill/>
                </a:ln>
                <a:solidFill>
                  <a:srgbClr val="FF0000"/>
                </a:solidFill>
                <a:effectLst/>
                <a:uLnTx/>
                <a:uFillTx/>
                <a:latin typeface="Arial"/>
                <a:ea typeface="+mn-ea"/>
                <a:cs typeface="+mn-cs"/>
              </a:rPr>
              <a:pPr marL="0" marR="0" lvl="0" indent="0" algn="ctr" defTabSz="1219170" rtl="0" eaLnBrk="0" fontAlgn="base" latinLnBrk="0" hangingPunct="0">
                <a:lnSpc>
                  <a:spcPct val="100000"/>
                </a:lnSpc>
                <a:spcBef>
                  <a:spcPct val="0"/>
                </a:spcBef>
                <a:spcAft>
                  <a:spcPct val="0"/>
                </a:spcAft>
                <a:buClrTx/>
                <a:buSzTx/>
                <a:buFontTx/>
                <a:buNone/>
                <a:tabLst/>
                <a:defRPr/>
              </a:pPr>
              <a:t>‹#›</a:t>
            </a:fld>
            <a:endParaRPr kumimoji="0" lang="en-US" sz="1000" b="1" i="0" u="none" strike="noStrike" kern="1200" cap="small" spc="200" normalizeH="0" baseline="0" noProof="0" dirty="0">
              <a:ln>
                <a:noFill/>
              </a:ln>
              <a:solidFill>
                <a:srgbClr val="00B0F0"/>
              </a:solidFill>
              <a:effectLst/>
              <a:uLnTx/>
              <a:uFillTx/>
              <a:latin typeface="Arial"/>
              <a:ea typeface="+mn-ea"/>
              <a:cs typeface="+mn-cs"/>
            </a:endParaRPr>
          </a:p>
        </p:txBody>
      </p:sp>
      <p:sp>
        <p:nvSpPr>
          <p:cNvPr id="12" name="Rectangle 4"/>
          <p:cNvSpPr txBox="1">
            <a:spLocks noChangeArrowheads="1"/>
          </p:cNvSpPr>
          <p:nvPr userDrawn="1"/>
        </p:nvSpPr>
        <p:spPr bwMode="auto">
          <a:xfrm>
            <a:off x="170377" y="6576061"/>
            <a:ext cx="4531617" cy="243096"/>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200"/>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2060"/>
                </a:solidFill>
                <a:effectLst/>
                <a:uLnTx/>
                <a:uFillTx/>
                <a:latin typeface="Calibri" panose="020F0502020204030204" pitchFamily="34" charset="0"/>
                <a:ea typeface="+mn-ea"/>
                <a:cs typeface="Calibri" panose="020F0502020204030204" pitchFamily="34" charset="0"/>
              </a:rPr>
              <a:t>Database Management Systems (DBMS)</a:t>
            </a:r>
            <a:endPar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460112329"/>
      </p:ext>
    </p:extLst>
  </p:cSld>
  <p:clrMap bg1="lt1" tx1="dk1" bg2="lt2" tx2="dk2" accent1="accent1" accent2="accent2" accent3="accent3" accent4="accent4" accent5="accent5" accent6="accent6" hlink="hlink" folHlink="folHlink"/>
  <p:sldLayoutIdLst>
    <p:sldLayoutId id="2147483675" r:id="rId1"/>
  </p:sldLayoutIdLst>
  <p:timing>
    <p:tnLst>
      <p:par>
        <p:cTn id="1" dur="indefinite" restart="never" nodeType="tmRoot"/>
      </p:par>
    </p:tnLst>
  </p:timing>
  <p:hf sldNum="0" hdr="0" ftr="0"/>
  <p:txStyles>
    <p:titleStyle>
      <a:lvl1pPr algn="l" rtl="0" eaLnBrk="1" fontAlgn="base" hangingPunct="1">
        <a:spcBef>
          <a:spcPct val="0"/>
        </a:spcBef>
        <a:spcAft>
          <a:spcPct val="0"/>
        </a:spcAft>
        <a:defRPr sz="2800" baseline="0">
          <a:solidFill>
            <a:schemeClr val="tx2"/>
          </a:solidFill>
          <a:latin typeface="+mj-lt"/>
          <a:ea typeface="+mj-ea"/>
          <a:cs typeface="+mj-cs"/>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189" algn="l" rtl="0" eaLnBrk="1" fontAlgn="base" hangingPunct="1">
        <a:spcBef>
          <a:spcPct val="0"/>
        </a:spcBef>
        <a:spcAft>
          <a:spcPct val="0"/>
        </a:spcAft>
        <a:defRPr sz="2800">
          <a:solidFill>
            <a:schemeClr val="tx2"/>
          </a:solidFill>
          <a:latin typeface="Arial" charset="0"/>
        </a:defRPr>
      </a:lvl6pPr>
      <a:lvl7pPr marL="914377" algn="l" rtl="0" eaLnBrk="1" fontAlgn="base" hangingPunct="1">
        <a:spcBef>
          <a:spcPct val="0"/>
        </a:spcBef>
        <a:spcAft>
          <a:spcPct val="0"/>
        </a:spcAft>
        <a:defRPr sz="2800">
          <a:solidFill>
            <a:schemeClr val="tx2"/>
          </a:solidFill>
          <a:latin typeface="Arial" charset="0"/>
        </a:defRPr>
      </a:lvl7pPr>
      <a:lvl8pPr marL="1371566" algn="l" rtl="0" eaLnBrk="1" fontAlgn="base" hangingPunct="1">
        <a:spcBef>
          <a:spcPct val="0"/>
        </a:spcBef>
        <a:spcAft>
          <a:spcPct val="0"/>
        </a:spcAft>
        <a:defRPr sz="2800">
          <a:solidFill>
            <a:schemeClr val="tx2"/>
          </a:solidFill>
          <a:latin typeface="Arial" charset="0"/>
        </a:defRPr>
      </a:lvl8pPr>
      <a:lvl9pPr marL="1828754" algn="l" rtl="0" eaLnBrk="1" fontAlgn="base" hangingPunct="1">
        <a:spcBef>
          <a:spcPct val="0"/>
        </a:spcBef>
        <a:spcAft>
          <a:spcPct val="0"/>
        </a:spcAft>
        <a:defRPr sz="2800">
          <a:solidFill>
            <a:schemeClr val="tx2"/>
          </a:solidFill>
          <a:latin typeface="Arial" charset="0"/>
        </a:defRPr>
      </a:lvl9pPr>
    </p:titleStyle>
    <p:bodyStyle>
      <a:lvl1pPr indent="190495" algn="l" rtl="0" eaLnBrk="1" fontAlgn="base" hangingPunct="1">
        <a:spcBef>
          <a:spcPct val="20000"/>
        </a:spcBef>
        <a:spcAft>
          <a:spcPct val="0"/>
        </a:spcAft>
        <a:buNone/>
        <a:defRPr>
          <a:solidFill>
            <a:schemeClr val="tx1"/>
          </a:solidFill>
          <a:latin typeface="+mn-lt"/>
          <a:ea typeface="+mn-ea"/>
          <a:cs typeface="+mn-cs"/>
        </a:defRPr>
      </a:lvl1pPr>
      <a:lvl2pPr marL="761981" indent="-285744" algn="l" rtl="0" eaLnBrk="1" fontAlgn="base" hangingPunct="1">
        <a:spcBef>
          <a:spcPct val="20000"/>
        </a:spcBef>
        <a:spcAft>
          <a:spcPct val="0"/>
        </a:spcAft>
        <a:buChar char="–"/>
        <a:defRPr>
          <a:solidFill>
            <a:schemeClr val="tx1"/>
          </a:solidFill>
          <a:latin typeface="+mn-lt"/>
        </a:defRPr>
      </a:lvl2pPr>
      <a:lvl3pPr marL="1181070" indent="-228594" algn="l" rtl="0" eaLnBrk="1" fontAlgn="base" hangingPunct="1">
        <a:spcBef>
          <a:spcPct val="20000"/>
        </a:spcBef>
        <a:spcAft>
          <a:spcPct val="0"/>
        </a:spcAft>
        <a:buChar char="•"/>
        <a:defRPr>
          <a:solidFill>
            <a:schemeClr val="tx1"/>
          </a:solidFill>
          <a:latin typeface="+mn-lt"/>
        </a:defRPr>
      </a:lvl3pPr>
      <a:lvl4pPr marL="1600160" indent="-228594" algn="l" rtl="0" eaLnBrk="1" fontAlgn="base" hangingPunct="1">
        <a:spcBef>
          <a:spcPct val="20000"/>
        </a:spcBef>
        <a:spcAft>
          <a:spcPct val="0"/>
        </a:spcAft>
        <a:buChar char="–"/>
        <a:defRPr>
          <a:solidFill>
            <a:schemeClr val="tx1"/>
          </a:solidFill>
          <a:latin typeface="+mn-lt"/>
        </a:defRPr>
      </a:lvl4pPr>
      <a:lvl5pPr marL="2057349" indent="-228594" algn="l" rtl="0" eaLnBrk="1" fontAlgn="base" hangingPunct="1">
        <a:spcBef>
          <a:spcPct val="20000"/>
        </a:spcBef>
        <a:spcAft>
          <a:spcPct val="0"/>
        </a:spcAft>
        <a:buChar char="»"/>
        <a:defRPr>
          <a:solidFill>
            <a:schemeClr val="tx1"/>
          </a:solidFill>
          <a:latin typeface="+mn-lt"/>
        </a:defRPr>
      </a:lvl5pPr>
      <a:lvl6pPr marL="2514537" indent="-228594" algn="l" rtl="0" eaLnBrk="1" fontAlgn="base" hangingPunct="1">
        <a:spcBef>
          <a:spcPct val="20000"/>
        </a:spcBef>
        <a:spcAft>
          <a:spcPct val="0"/>
        </a:spcAft>
        <a:buChar char="»"/>
        <a:defRPr>
          <a:solidFill>
            <a:schemeClr val="tx1"/>
          </a:solidFill>
          <a:latin typeface="+mn-lt"/>
        </a:defRPr>
      </a:lvl6pPr>
      <a:lvl7pPr marL="2971726" indent="-228594" algn="l" rtl="0" eaLnBrk="1" fontAlgn="base" hangingPunct="1">
        <a:spcBef>
          <a:spcPct val="20000"/>
        </a:spcBef>
        <a:spcAft>
          <a:spcPct val="0"/>
        </a:spcAft>
        <a:buChar char="»"/>
        <a:defRPr>
          <a:solidFill>
            <a:schemeClr val="tx1"/>
          </a:solidFill>
          <a:latin typeface="+mn-lt"/>
        </a:defRPr>
      </a:lvl7pPr>
      <a:lvl8pPr marL="3428914" indent="-228594" algn="l" rtl="0" eaLnBrk="1" fontAlgn="base" hangingPunct="1">
        <a:spcBef>
          <a:spcPct val="20000"/>
        </a:spcBef>
        <a:spcAft>
          <a:spcPct val="0"/>
        </a:spcAft>
        <a:buChar char="»"/>
        <a:defRPr>
          <a:solidFill>
            <a:schemeClr val="tx1"/>
          </a:solidFill>
          <a:latin typeface="+mn-lt"/>
        </a:defRPr>
      </a:lvl8pPr>
      <a:lvl9pPr marL="3886103" indent="-228594"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6.xml"/><Relationship Id="rId4" Type="http://schemas.openxmlformats.org/officeDocument/2006/relationships/image" Target="../media/image9.tm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mp"/><Relationship Id="rId1" Type="http://schemas.openxmlformats.org/officeDocument/2006/relationships/slideLayout" Target="../slideLayouts/slideLayout16.xml"/><Relationship Id="rId4" Type="http://schemas.microsoft.com/office/2007/relationships/hdphoto" Target="../media/hdphoto4.wd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352800" y="5348599"/>
            <a:ext cx="8026400" cy="913472"/>
          </a:xfrm>
        </p:spPr>
        <p:txBody>
          <a:bodyPr/>
          <a:lstStyle/>
          <a:p>
            <a:endParaRPr lang="en-IN" dirty="0"/>
          </a:p>
          <a:p>
            <a:endParaRPr lang="en-IN" dirty="0"/>
          </a:p>
        </p:txBody>
      </p:sp>
      <p:sp>
        <p:nvSpPr>
          <p:cNvPr id="3" name="Title 2"/>
          <p:cNvSpPr>
            <a:spLocks noGrp="1"/>
          </p:cNvSpPr>
          <p:nvPr>
            <p:ph type="title" idx="4294967295"/>
          </p:nvPr>
        </p:nvSpPr>
        <p:spPr>
          <a:xfrm>
            <a:off x="661991" y="1231725"/>
            <a:ext cx="10717209" cy="1524000"/>
          </a:xfrm>
        </p:spPr>
        <p:txBody>
          <a:bodyPr/>
          <a:lstStyle/>
          <a:p>
            <a:pPr algn="ctr"/>
            <a:r>
              <a:rPr lang="en-IN" dirty="0">
                <a:solidFill>
                  <a:schemeClr val="bg1"/>
                </a:solidFill>
                <a:latin typeface="Fugaz One" pitchFamily="2" charset="0"/>
              </a:rPr>
              <a:t>Database Systems and Applications</a:t>
            </a:r>
            <a:endParaRPr lang="en-IN" sz="3400" dirty="0">
              <a:solidFill>
                <a:schemeClr val="bg1"/>
              </a:solidFill>
              <a:latin typeface="Fugaz One" pitchFamily="2" charset="0"/>
            </a:endParaRPr>
          </a:p>
        </p:txBody>
      </p:sp>
    </p:spTree>
    <p:extLst>
      <p:ext uri="{BB962C8B-B14F-4D97-AF65-F5344CB8AC3E}">
        <p14:creationId xmlns:p14="http://schemas.microsoft.com/office/powerpoint/2010/main" val="37002208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a:t>DBMS Functionality</a:t>
            </a:r>
            <a:endParaRPr lang="en-IN" dirty="0"/>
          </a:p>
        </p:txBody>
      </p:sp>
      <p:sp>
        <p:nvSpPr>
          <p:cNvPr id="3" name="Content Placeholder 2"/>
          <p:cNvSpPr>
            <a:spLocks noGrp="1"/>
          </p:cNvSpPr>
          <p:nvPr>
            <p:ph idx="1"/>
          </p:nvPr>
        </p:nvSpPr>
        <p:spPr>
          <a:xfrm>
            <a:off x="490451" y="889946"/>
            <a:ext cx="9482889" cy="5486400"/>
          </a:xfrm>
        </p:spPr>
        <p:txBody>
          <a:bodyPr/>
          <a:lstStyle/>
          <a:p>
            <a:pPr algn="l">
              <a:spcBef>
                <a:spcPts val="0"/>
              </a:spcBef>
              <a:spcAft>
                <a:spcPts val="1000"/>
              </a:spcAft>
              <a:buFont typeface="Wingdings" panose="05000000000000000000" pitchFamily="2" charset="2"/>
              <a:buChar char="Ø"/>
            </a:pPr>
            <a:r>
              <a:rPr lang="en-US" altLang="en-US" b="1" i="1" dirty="0">
                <a:cs typeface="Calibri" panose="020F0502020204030204" pitchFamily="34" charset="0"/>
              </a:rPr>
              <a:t>Define</a:t>
            </a:r>
            <a:r>
              <a:rPr lang="en-US" altLang="en-US" dirty="0">
                <a:cs typeface="Calibri" panose="020F0502020204030204" pitchFamily="34" charset="0"/>
              </a:rPr>
              <a:t> a particular database in terms of its data types, structures, and constraints</a:t>
            </a:r>
          </a:p>
          <a:p>
            <a:pPr algn="l">
              <a:spcBef>
                <a:spcPts val="0"/>
              </a:spcBef>
              <a:spcAft>
                <a:spcPts val="1000"/>
              </a:spcAft>
              <a:buFont typeface="Wingdings" panose="05000000000000000000" pitchFamily="2" charset="2"/>
              <a:buChar char="Ø"/>
            </a:pPr>
            <a:r>
              <a:rPr lang="en-US" altLang="en-US" b="1" i="1" dirty="0">
                <a:cs typeface="Calibri" panose="020F0502020204030204" pitchFamily="34" charset="0"/>
              </a:rPr>
              <a:t>Construct</a:t>
            </a:r>
            <a:r>
              <a:rPr lang="en-US" altLang="en-US" dirty="0">
                <a:cs typeface="Calibri" panose="020F0502020204030204" pitchFamily="34" charset="0"/>
              </a:rPr>
              <a:t> or Load the initial database contents on a secondary storage medium</a:t>
            </a:r>
          </a:p>
          <a:p>
            <a:pPr algn="l">
              <a:spcBef>
                <a:spcPts val="0"/>
              </a:spcBef>
              <a:spcAft>
                <a:spcPts val="1000"/>
              </a:spcAft>
              <a:buFont typeface="Wingdings" panose="05000000000000000000" pitchFamily="2" charset="2"/>
              <a:buChar char="Ø"/>
            </a:pPr>
            <a:r>
              <a:rPr lang="en-US" altLang="en-US" b="1" i="1" dirty="0">
                <a:cs typeface="Calibri" panose="020F0502020204030204" pitchFamily="34" charset="0"/>
              </a:rPr>
              <a:t>Manipulating</a:t>
            </a:r>
            <a:r>
              <a:rPr lang="en-US" altLang="en-US" dirty="0">
                <a:cs typeface="Calibri" panose="020F0502020204030204" pitchFamily="34" charset="0"/>
              </a:rPr>
              <a:t> the database:</a:t>
            </a:r>
          </a:p>
          <a:p>
            <a:pPr lvl="1">
              <a:spcBef>
                <a:spcPts val="0"/>
              </a:spcBef>
              <a:spcAft>
                <a:spcPts val="1000"/>
              </a:spcAft>
              <a:buClr>
                <a:srgbClr val="FF0000"/>
              </a:buClr>
              <a:buFont typeface="Wingdings" panose="05000000000000000000" pitchFamily="2" charset="2"/>
              <a:buChar char="ü"/>
            </a:pPr>
            <a:r>
              <a:rPr lang="en-US" altLang="en-US" sz="2200" dirty="0">
                <a:latin typeface="Calibri" panose="020F0502020204030204" pitchFamily="34" charset="0"/>
                <a:cs typeface="Calibri" panose="020F0502020204030204" pitchFamily="34" charset="0"/>
              </a:rPr>
              <a:t>Retrieval: Querying, generating reports</a:t>
            </a:r>
          </a:p>
          <a:p>
            <a:pPr lvl="1">
              <a:spcBef>
                <a:spcPts val="0"/>
              </a:spcBef>
              <a:spcAft>
                <a:spcPts val="1000"/>
              </a:spcAft>
              <a:buClr>
                <a:srgbClr val="FF0000"/>
              </a:buClr>
              <a:buFont typeface="Wingdings" panose="05000000000000000000" pitchFamily="2" charset="2"/>
              <a:buChar char="ü"/>
            </a:pPr>
            <a:r>
              <a:rPr lang="en-US" altLang="en-US" sz="2200" dirty="0">
                <a:latin typeface="Calibri" panose="020F0502020204030204" pitchFamily="34" charset="0"/>
                <a:cs typeface="Calibri" panose="020F0502020204030204" pitchFamily="34" charset="0"/>
              </a:rPr>
              <a:t>Modification: Insertions, deletions and updates to its content</a:t>
            </a:r>
          </a:p>
          <a:p>
            <a:pPr lvl="1">
              <a:spcBef>
                <a:spcPts val="0"/>
              </a:spcBef>
              <a:spcAft>
                <a:spcPts val="1000"/>
              </a:spcAft>
              <a:buClr>
                <a:srgbClr val="FF0000"/>
              </a:buClr>
              <a:buFont typeface="Wingdings" panose="05000000000000000000" pitchFamily="2" charset="2"/>
              <a:buChar char="ü"/>
            </a:pPr>
            <a:r>
              <a:rPr lang="en-US" altLang="en-US" sz="2200" dirty="0">
                <a:latin typeface="Calibri" panose="020F0502020204030204" pitchFamily="34" charset="0"/>
                <a:cs typeface="Calibri" panose="020F0502020204030204" pitchFamily="34" charset="0"/>
              </a:rPr>
              <a:t>Accessing the database through Web applications</a:t>
            </a:r>
          </a:p>
          <a:p>
            <a:pPr algn="l">
              <a:spcBef>
                <a:spcPts val="0"/>
              </a:spcBef>
              <a:spcAft>
                <a:spcPts val="1000"/>
              </a:spcAft>
              <a:buFont typeface="Wingdings" panose="05000000000000000000" pitchFamily="2" charset="2"/>
              <a:buChar char="Ø"/>
            </a:pPr>
            <a:r>
              <a:rPr lang="en-US" altLang="en-US" b="1" i="1" dirty="0">
                <a:cs typeface="Calibri" panose="020F0502020204030204" pitchFamily="34" charset="0"/>
              </a:rPr>
              <a:t>Processing</a:t>
            </a:r>
            <a:r>
              <a:rPr lang="en-US" altLang="en-US" dirty="0">
                <a:cs typeface="Calibri" panose="020F0502020204030204" pitchFamily="34" charset="0"/>
              </a:rPr>
              <a:t> and </a:t>
            </a:r>
            <a:r>
              <a:rPr lang="en-US" altLang="en-US" b="1" i="1" dirty="0">
                <a:cs typeface="Calibri" panose="020F0502020204030204" pitchFamily="34" charset="0"/>
              </a:rPr>
              <a:t>Sharing</a:t>
            </a:r>
            <a:r>
              <a:rPr lang="en-US" altLang="en-US" dirty="0">
                <a:cs typeface="Calibri" panose="020F0502020204030204" pitchFamily="34" charset="0"/>
              </a:rPr>
              <a:t> by a set of concurrent users and application programs – yet, keeping all data valid and consistent</a:t>
            </a:r>
          </a:p>
          <a:p>
            <a:pPr algn="l">
              <a:spcBef>
                <a:spcPts val="0"/>
              </a:spcBef>
              <a:spcAft>
                <a:spcPts val="1000"/>
              </a:spcAft>
              <a:buFont typeface="Wingdings" panose="05000000000000000000" pitchFamily="2" charset="2"/>
              <a:buChar char="Ø"/>
            </a:pPr>
            <a:r>
              <a:rPr lang="en-US" altLang="en-US" dirty="0">
                <a:cs typeface="Calibri" panose="020F0502020204030204" pitchFamily="34" charset="0"/>
              </a:rPr>
              <a:t>Protection or </a:t>
            </a:r>
            <a:r>
              <a:rPr lang="en-US" altLang="en-US" b="1" i="1" dirty="0">
                <a:cs typeface="Calibri" panose="020F0502020204030204" pitchFamily="34" charset="0"/>
              </a:rPr>
              <a:t>Security</a:t>
            </a:r>
            <a:r>
              <a:rPr lang="en-US" altLang="en-US" dirty="0">
                <a:cs typeface="Calibri" panose="020F0502020204030204" pitchFamily="34" charset="0"/>
              </a:rPr>
              <a:t> measures to prevent unauthorized access</a:t>
            </a:r>
          </a:p>
          <a:p>
            <a:pPr algn="l">
              <a:spcBef>
                <a:spcPts val="0"/>
              </a:spcBef>
              <a:spcAft>
                <a:spcPts val="1000"/>
              </a:spcAft>
              <a:buFont typeface="Wingdings" panose="05000000000000000000" pitchFamily="2" charset="2"/>
              <a:buChar char="Ø"/>
            </a:pPr>
            <a:r>
              <a:rPr lang="en-US" altLang="en-US" dirty="0">
                <a:cs typeface="Calibri" panose="020F0502020204030204" pitchFamily="34" charset="0"/>
              </a:rPr>
              <a:t>Presentation and </a:t>
            </a:r>
            <a:r>
              <a:rPr lang="en-US" altLang="en-US" b="1" i="1" dirty="0">
                <a:cs typeface="Calibri" panose="020F0502020204030204" pitchFamily="34" charset="0"/>
              </a:rPr>
              <a:t>Visualization</a:t>
            </a:r>
            <a:r>
              <a:rPr lang="en-US" altLang="en-US" dirty="0">
                <a:cs typeface="Calibri" panose="020F0502020204030204" pitchFamily="34" charset="0"/>
              </a:rPr>
              <a:t> of data</a:t>
            </a:r>
          </a:p>
          <a:p>
            <a:pPr algn="l">
              <a:spcBef>
                <a:spcPts val="0"/>
              </a:spcBef>
              <a:spcAft>
                <a:spcPts val="1000"/>
              </a:spcAft>
              <a:buFont typeface="Wingdings" panose="05000000000000000000" pitchFamily="2" charset="2"/>
              <a:buChar char="Ø"/>
            </a:pPr>
            <a:r>
              <a:rPr lang="en-US" altLang="en-US" b="1" i="1" dirty="0">
                <a:cs typeface="Calibri" panose="020F0502020204030204" pitchFamily="34" charset="0"/>
              </a:rPr>
              <a:t>Maintaining</a:t>
            </a:r>
            <a:r>
              <a:rPr lang="en-US" altLang="en-US" dirty="0">
                <a:cs typeface="Calibri" panose="020F0502020204030204" pitchFamily="34" charset="0"/>
              </a:rPr>
              <a:t> the database and associated programs over the lifetime of the database application</a:t>
            </a:r>
          </a:p>
          <a:p>
            <a:pPr marL="0" indent="0" algn="l">
              <a:spcBef>
                <a:spcPts val="0"/>
              </a:spcBef>
              <a:spcAft>
                <a:spcPts val="1000"/>
              </a:spcAft>
              <a:buNone/>
            </a:pPr>
            <a:endParaRPr lang="en-US" altLang="en-US" dirty="0"/>
          </a:p>
        </p:txBody>
      </p:sp>
    </p:spTree>
    <p:extLst>
      <p:ext uri="{BB962C8B-B14F-4D97-AF65-F5344CB8AC3E}">
        <p14:creationId xmlns:p14="http://schemas.microsoft.com/office/powerpoint/2010/main" val="1141169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a:t>Example of a Database</a:t>
            </a:r>
            <a:br>
              <a:rPr lang="en-US" altLang="en-US" dirty="0"/>
            </a:br>
            <a:r>
              <a:rPr lang="en-US" altLang="en-US" dirty="0"/>
              <a:t>(with a Conceptual Data Model)</a:t>
            </a:r>
            <a:endParaRPr lang="en-IN" dirty="0"/>
          </a:p>
        </p:txBody>
      </p:sp>
      <p:sp>
        <p:nvSpPr>
          <p:cNvPr id="3" name="Content Placeholder 2"/>
          <p:cNvSpPr>
            <a:spLocks noGrp="1"/>
          </p:cNvSpPr>
          <p:nvPr>
            <p:ph idx="1"/>
          </p:nvPr>
        </p:nvSpPr>
        <p:spPr/>
        <p:txBody>
          <a:bodyPr/>
          <a:lstStyle/>
          <a:p>
            <a:pPr>
              <a:lnSpc>
                <a:spcPct val="150000"/>
              </a:lnSpc>
              <a:buFont typeface="Wingdings" panose="05000000000000000000" pitchFamily="2" charset="2"/>
              <a:buChar char="Ø"/>
            </a:pPr>
            <a:r>
              <a:rPr lang="en-US" altLang="en-US" b="1" dirty="0">
                <a:cs typeface="Calibri" panose="020F0502020204030204" pitchFamily="34" charset="0"/>
              </a:rPr>
              <a:t>Mini-world for the example:</a:t>
            </a:r>
          </a:p>
          <a:p>
            <a:pPr lvl="1">
              <a:lnSpc>
                <a:spcPct val="150000"/>
              </a:lnSpc>
              <a:buFont typeface="Wingdings" panose="05000000000000000000" pitchFamily="2" charset="2"/>
              <a:buChar char="Ø"/>
            </a:pPr>
            <a:r>
              <a:rPr lang="en-US" altLang="en-US" sz="2200" dirty="0">
                <a:latin typeface="Calibri" panose="020F0502020204030204" pitchFamily="34" charset="0"/>
                <a:cs typeface="Calibri" panose="020F0502020204030204" pitchFamily="34" charset="0"/>
              </a:rPr>
              <a:t>Part of a </a:t>
            </a:r>
            <a:r>
              <a:rPr lang="en-US" altLang="en-US" sz="2200" b="1" dirty="0">
                <a:solidFill>
                  <a:srgbClr val="0070C0"/>
                </a:solidFill>
                <a:latin typeface="Calibri" panose="020F0502020204030204" pitchFamily="34" charset="0"/>
                <a:cs typeface="Calibri" panose="020F0502020204030204" pitchFamily="34" charset="0"/>
              </a:rPr>
              <a:t>UNIVERSITY</a:t>
            </a:r>
            <a:r>
              <a:rPr lang="en-US" altLang="en-US" sz="2200" dirty="0">
                <a:latin typeface="Calibri" panose="020F0502020204030204" pitchFamily="34" charset="0"/>
                <a:cs typeface="Calibri" panose="020F0502020204030204" pitchFamily="34" charset="0"/>
              </a:rPr>
              <a:t> environment.</a:t>
            </a:r>
          </a:p>
          <a:p>
            <a:pPr>
              <a:lnSpc>
                <a:spcPct val="150000"/>
              </a:lnSpc>
              <a:buFont typeface="Wingdings" panose="05000000000000000000" pitchFamily="2" charset="2"/>
              <a:buChar char="Ø"/>
            </a:pPr>
            <a:r>
              <a:rPr lang="en-US" altLang="en-US" b="1" dirty="0">
                <a:cs typeface="Calibri" panose="020F0502020204030204" pitchFamily="34" charset="0"/>
              </a:rPr>
              <a:t>Some mini-world </a:t>
            </a:r>
            <a:r>
              <a:rPr lang="en-US" altLang="en-US" b="1" i="1" dirty="0">
                <a:cs typeface="Calibri" panose="020F0502020204030204" pitchFamily="34" charset="0"/>
              </a:rPr>
              <a:t>entities</a:t>
            </a:r>
            <a:r>
              <a:rPr lang="en-US" altLang="en-US" b="1" dirty="0">
                <a:cs typeface="Calibri" panose="020F0502020204030204" pitchFamily="34" charset="0"/>
              </a:rPr>
              <a:t>:</a:t>
            </a:r>
          </a:p>
          <a:p>
            <a:pPr lvl="1">
              <a:lnSpc>
                <a:spcPct val="150000"/>
              </a:lnSpc>
              <a:buFont typeface="Wingdings" panose="05000000000000000000" pitchFamily="2" charset="2"/>
              <a:buChar char="Ø"/>
            </a:pPr>
            <a:r>
              <a:rPr lang="en-US" altLang="en-US" sz="2200" dirty="0">
                <a:latin typeface="Calibri" panose="020F0502020204030204" pitchFamily="34" charset="0"/>
                <a:cs typeface="Calibri" panose="020F0502020204030204" pitchFamily="34" charset="0"/>
              </a:rPr>
              <a:t>STUDENTs</a:t>
            </a:r>
          </a:p>
          <a:p>
            <a:pPr lvl="1">
              <a:lnSpc>
                <a:spcPct val="150000"/>
              </a:lnSpc>
              <a:buFont typeface="Wingdings" panose="05000000000000000000" pitchFamily="2" charset="2"/>
              <a:buChar char="Ø"/>
            </a:pPr>
            <a:r>
              <a:rPr lang="en-US" altLang="en-US" sz="2200" dirty="0">
                <a:latin typeface="Calibri" panose="020F0502020204030204" pitchFamily="34" charset="0"/>
                <a:cs typeface="Calibri" panose="020F0502020204030204" pitchFamily="34" charset="0"/>
              </a:rPr>
              <a:t>COURSEs</a:t>
            </a:r>
          </a:p>
          <a:p>
            <a:pPr lvl="1">
              <a:lnSpc>
                <a:spcPct val="150000"/>
              </a:lnSpc>
              <a:buFont typeface="Wingdings" panose="05000000000000000000" pitchFamily="2" charset="2"/>
              <a:buChar char="Ø"/>
            </a:pPr>
            <a:r>
              <a:rPr lang="en-US" altLang="en-US" sz="2200" dirty="0">
                <a:latin typeface="Calibri" panose="020F0502020204030204" pitchFamily="34" charset="0"/>
                <a:cs typeface="Calibri" panose="020F0502020204030204" pitchFamily="34" charset="0"/>
              </a:rPr>
              <a:t>SECTIONs (of COURSEs)</a:t>
            </a:r>
          </a:p>
          <a:p>
            <a:pPr lvl="1">
              <a:lnSpc>
                <a:spcPct val="150000"/>
              </a:lnSpc>
              <a:buFont typeface="Wingdings" panose="05000000000000000000" pitchFamily="2" charset="2"/>
              <a:buChar char="Ø"/>
            </a:pPr>
            <a:r>
              <a:rPr lang="en-US" altLang="en-US" sz="2200" dirty="0">
                <a:latin typeface="Calibri" panose="020F0502020204030204" pitchFamily="34" charset="0"/>
                <a:cs typeface="Calibri" panose="020F0502020204030204" pitchFamily="34" charset="0"/>
              </a:rPr>
              <a:t>(academic) DEPARTMENTs</a:t>
            </a:r>
          </a:p>
          <a:p>
            <a:pPr lvl="1">
              <a:lnSpc>
                <a:spcPct val="150000"/>
              </a:lnSpc>
              <a:buFont typeface="Wingdings" panose="05000000000000000000" pitchFamily="2" charset="2"/>
              <a:buChar char="Ø"/>
            </a:pPr>
            <a:r>
              <a:rPr lang="en-US" altLang="en-US" sz="2200" dirty="0">
                <a:latin typeface="Calibri" panose="020F0502020204030204" pitchFamily="34" charset="0"/>
                <a:cs typeface="Calibri" panose="020F0502020204030204" pitchFamily="34" charset="0"/>
              </a:rPr>
              <a:t>INSTRUCTORs</a:t>
            </a:r>
          </a:p>
        </p:txBody>
      </p:sp>
    </p:spTree>
    <p:extLst>
      <p:ext uri="{BB962C8B-B14F-4D97-AF65-F5344CB8AC3E}">
        <p14:creationId xmlns:p14="http://schemas.microsoft.com/office/powerpoint/2010/main" val="41617721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a:t>Example of a simple database</a:t>
            </a:r>
            <a:endParaRPr lang="en-IN" dirty="0"/>
          </a:p>
        </p:txBody>
      </p:sp>
      <p:pic>
        <p:nvPicPr>
          <p:cNvPr id="5" name="Content Placeholder 7"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8833" y="1006548"/>
            <a:ext cx="5328336" cy="5372987"/>
          </a:xfrm>
          <a:prstGeom prst="rect">
            <a:avLst/>
          </a:prstGeom>
        </p:spPr>
      </p:pic>
      <p:pic>
        <p:nvPicPr>
          <p:cNvPr id="6" name="Content Placeholder 5" descr="Screen Clipping"/>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521007" y="1151859"/>
            <a:ext cx="4342773" cy="4026197"/>
          </a:xfrm>
        </p:spPr>
      </p:pic>
    </p:spTree>
    <p:extLst>
      <p:ext uri="{BB962C8B-B14F-4D97-AF65-F5344CB8AC3E}">
        <p14:creationId xmlns:p14="http://schemas.microsoft.com/office/powerpoint/2010/main" val="42798916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65760" y="91440"/>
            <a:ext cx="9607580" cy="777240"/>
          </a:xfrm>
        </p:spPr>
        <p:txBody>
          <a:bodyPr/>
          <a:lstStyle/>
          <a:p>
            <a:r>
              <a:rPr lang="en-US" altLang="en-US" dirty="0"/>
              <a:t>Characteristics of the Database Approach</a:t>
            </a:r>
            <a:endParaRPr lang="en-IN" dirty="0">
              <a:effectLst/>
            </a:endParaRPr>
          </a:p>
        </p:txBody>
      </p:sp>
      <p:sp>
        <p:nvSpPr>
          <p:cNvPr id="3" name="Content Placeholder 2"/>
          <p:cNvSpPr>
            <a:spLocks noGrp="1"/>
          </p:cNvSpPr>
          <p:nvPr>
            <p:ph idx="1"/>
          </p:nvPr>
        </p:nvSpPr>
        <p:spPr>
          <a:xfrm>
            <a:off x="365760" y="1172094"/>
            <a:ext cx="11338560" cy="5486400"/>
          </a:xfrm>
        </p:spPr>
        <p:txBody>
          <a:bodyPr/>
          <a:lstStyle/>
          <a:p>
            <a:pPr algn="l">
              <a:lnSpc>
                <a:spcPct val="150000"/>
              </a:lnSpc>
              <a:buFont typeface="Wingdings" panose="05000000000000000000" pitchFamily="2" charset="2"/>
              <a:buChar char="Ø"/>
            </a:pPr>
            <a:r>
              <a:rPr lang="en-US" altLang="en-US" sz="2400" b="1" dirty="0">
                <a:solidFill>
                  <a:srgbClr val="002060"/>
                </a:solidFill>
                <a:cs typeface="Calibri" panose="020F0502020204030204" pitchFamily="34" charset="0"/>
              </a:rPr>
              <a:t>Self-describing nature of a database system:</a:t>
            </a:r>
          </a:p>
          <a:p>
            <a:pPr lvl="1">
              <a:lnSpc>
                <a:spcPct val="150000"/>
              </a:lnSpc>
              <a:buClr>
                <a:srgbClr val="FF0000"/>
              </a:buClr>
              <a:buFont typeface="Wingdings" panose="05000000000000000000" pitchFamily="2" charset="2"/>
              <a:buChar char="ü"/>
            </a:pPr>
            <a:r>
              <a:rPr lang="en-US" altLang="en-US" sz="2200" dirty="0">
                <a:latin typeface="Calibri" panose="020F0502020204030204" pitchFamily="34" charset="0"/>
                <a:cs typeface="Calibri" panose="020F0502020204030204" pitchFamily="34" charset="0"/>
              </a:rPr>
              <a:t>A DBMS </a:t>
            </a:r>
            <a:r>
              <a:rPr lang="en-US" altLang="en-US" sz="2200" b="1" dirty="0">
                <a:latin typeface="Calibri" panose="020F0502020204030204" pitchFamily="34" charset="0"/>
                <a:cs typeface="Calibri" panose="020F0502020204030204" pitchFamily="34" charset="0"/>
              </a:rPr>
              <a:t>catalog</a:t>
            </a:r>
            <a:r>
              <a:rPr lang="en-US" altLang="en-US" sz="2200" dirty="0">
                <a:latin typeface="Calibri" panose="020F0502020204030204" pitchFamily="34" charset="0"/>
                <a:cs typeface="Calibri" panose="020F0502020204030204" pitchFamily="34" charset="0"/>
              </a:rPr>
              <a:t> stores the description of a particular database (e.g. data structures, types, and constraints)</a:t>
            </a:r>
          </a:p>
          <a:p>
            <a:pPr lvl="1">
              <a:lnSpc>
                <a:spcPct val="150000"/>
              </a:lnSpc>
              <a:buClr>
                <a:srgbClr val="FF0000"/>
              </a:buClr>
              <a:buFont typeface="Wingdings" panose="05000000000000000000" pitchFamily="2" charset="2"/>
              <a:buChar char="ü"/>
            </a:pPr>
            <a:r>
              <a:rPr lang="en-US" altLang="en-US" sz="2200" dirty="0">
                <a:latin typeface="Calibri" panose="020F0502020204030204" pitchFamily="34" charset="0"/>
                <a:cs typeface="Calibri" panose="020F0502020204030204" pitchFamily="34" charset="0"/>
              </a:rPr>
              <a:t>The description is called </a:t>
            </a:r>
            <a:r>
              <a:rPr lang="en-US" altLang="en-US" sz="2200" b="1" dirty="0">
                <a:latin typeface="Calibri" panose="020F0502020204030204" pitchFamily="34" charset="0"/>
                <a:cs typeface="Calibri" panose="020F0502020204030204" pitchFamily="34" charset="0"/>
              </a:rPr>
              <a:t>meta-data</a:t>
            </a:r>
            <a:r>
              <a:rPr lang="en-US" altLang="en-US" sz="2200" dirty="0">
                <a:latin typeface="Calibri" panose="020F0502020204030204" pitchFamily="34" charset="0"/>
                <a:cs typeface="Calibri" panose="020F0502020204030204" pitchFamily="34" charset="0"/>
              </a:rPr>
              <a:t>.</a:t>
            </a:r>
          </a:p>
          <a:p>
            <a:pPr lvl="1">
              <a:lnSpc>
                <a:spcPct val="150000"/>
              </a:lnSpc>
              <a:buClr>
                <a:srgbClr val="FF0000"/>
              </a:buClr>
              <a:buFont typeface="Wingdings" panose="05000000000000000000" pitchFamily="2" charset="2"/>
              <a:buChar char="ü"/>
            </a:pPr>
            <a:r>
              <a:rPr lang="en-US" altLang="en-US" sz="2200" dirty="0">
                <a:latin typeface="Calibri" panose="020F0502020204030204" pitchFamily="34" charset="0"/>
                <a:cs typeface="Calibri" panose="020F0502020204030204" pitchFamily="34" charset="0"/>
              </a:rPr>
              <a:t>This allows the DBMS software to work with different database applications</a:t>
            </a:r>
            <a:r>
              <a:rPr lang="en-US" altLang="en-US" sz="2200" dirty="0">
                <a:solidFill>
                  <a:srgbClr val="002060"/>
                </a:solidFill>
                <a:latin typeface="Calibri" panose="020F0502020204030204" pitchFamily="34" charset="0"/>
                <a:cs typeface="Calibri" panose="020F0502020204030204" pitchFamily="34" charset="0"/>
              </a:rPr>
              <a:t>.</a:t>
            </a:r>
          </a:p>
          <a:p>
            <a:pPr algn="l">
              <a:lnSpc>
                <a:spcPct val="150000"/>
              </a:lnSpc>
              <a:buFont typeface="Wingdings" panose="05000000000000000000" pitchFamily="2" charset="2"/>
              <a:buChar char="Ø"/>
            </a:pPr>
            <a:r>
              <a:rPr lang="en-US" altLang="en-US" sz="2400" b="1" dirty="0">
                <a:solidFill>
                  <a:srgbClr val="002060"/>
                </a:solidFill>
                <a:cs typeface="Calibri" panose="020F0502020204030204" pitchFamily="34" charset="0"/>
              </a:rPr>
              <a:t>Insulation between programs and data:</a:t>
            </a:r>
          </a:p>
          <a:p>
            <a:pPr lvl="1">
              <a:lnSpc>
                <a:spcPct val="150000"/>
              </a:lnSpc>
              <a:buClr>
                <a:srgbClr val="FF0000"/>
              </a:buClr>
              <a:buFont typeface="Wingdings" panose="05000000000000000000" pitchFamily="2" charset="2"/>
              <a:buChar char="ü"/>
            </a:pPr>
            <a:r>
              <a:rPr lang="en-US" altLang="en-US" sz="2200" dirty="0">
                <a:latin typeface="Calibri" panose="020F0502020204030204" pitchFamily="34" charset="0"/>
                <a:cs typeface="Calibri" panose="020F0502020204030204" pitchFamily="34" charset="0"/>
              </a:rPr>
              <a:t>Called </a:t>
            </a:r>
            <a:r>
              <a:rPr lang="en-US" altLang="en-US" sz="2200" b="1" dirty="0">
                <a:latin typeface="Calibri" panose="020F0502020204030204" pitchFamily="34" charset="0"/>
                <a:cs typeface="Calibri" panose="020F0502020204030204" pitchFamily="34" charset="0"/>
              </a:rPr>
              <a:t>program-data independence</a:t>
            </a:r>
            <a:r>
              <a:rPr lang="en-US" altLang="en-US" sz="2200" dirty="0">
                <a:latin typeface="Calibri" panose="020F0502020204030204" pitchFamily="34" charset="0"/>
                <a:cs typeface="Calibri" panose="020F0502020204030204" pitchFamily="34" charset="0"/>
              </a:rPr>
              <a:t>.</a:t>
            </a:r>
          </a:p>
          <a:p>
            <a:pPr lvl="1">
              <a:lnSpc>
                <a:spcPct val="150000"/>
              </a:lnSpc>
              <a:buClr>
                <a:srgbClr val="FF0000"/>
              </a:buClr>
              <a:buFont typeface="Wingdings" panose="05000000000000000000" pitchFamily="2" charset="2"/>
              <a:buChar char="ü"/>
            </a:pPr>
            <a:r>
              <a:rPr lang="en-US" altLang="en-US" sz="2200" dirty="0">
                <a:latin typeface="Calibri" panose="020F0502020204030204" pitchFamily="34" charset="0"/>
                <a:cs typeface="Calibri" panose="020F0502020204030204" pitchFamily="34" charset="0"/>
              </a:rPr>
              <a:t>Allows changing data structures and storage organization without having to change the DBMS access programs.</a:t>
            </a:r>
          </a:p>
        </p:txBody>
      </p:sp>
    </p:spTree>
    <p:extLst>
      <p:ext uri="{BB962C8B-B14F-4D97-AF65-F5344CB8AC3E}">
        <p14:creationId xmlns:p14="http://schemas.microsoft.com/office/powerpoint/2010/main" val="9348083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sz="2800" dirty="0"/>
              <a:t>Example of a simplified database catalog</a:t>
            </a:r>
            <a:endParaRPr lang="en-IN" dirty="0"/>
          </a:p>
        </p:txBody>
      </p:sp>
      <p:pic>
        <p:nvPicPr>
          <p:cNvPr id="4" name="Picture 4" descr="fig01_0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0765" y="1006475"/>
            <a:ext cx="9199418"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016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3200" b="1" dirty="0"/>
              <a:t>Early File Systems Vs DBMS</a:t>
            </a:r>
            <a:endParaRPr lang="en-US" dirty="0"/>
          </a:p>
        </p:txBody>
      </p:sp>
      <p:sp>
        <p:nvSpPr>
          <p:cNvPr id="3" name="Content Placeholder 2"/>
          <p:cNvSpPr>
            <a:spLocks noGrp="1"/>
          </p:cNvSpPr>
          <p:nvPr>
            <p:ph idx="1"/>
          </p:nvPr>
        </p:nvSpPr>
        <p:spPr/>
        <p:txBody>
          <a:bodyPr/>
          <a:lstStyle/>
          <a:p>
            <a:endParaRPr lang="en-US"/>
          </a:p>
        </p:txBody>
      </p:sp>
      <p:sp>
        <p:nvSpPr>
          <p:cNvPr id="4" name="Rectangle 31"/>
          <p:cNvSpPr>
            <a:spLocks noChangeArrowheads="1"/>
          </p:cNvSpPr>
          <p:nvPr/>
        </p:nvSpPr>
        <p:spPr bwMode="auto">
          <a:xfrm>
            <a:off x="446391" y="2059449"/>
            <a:ext cx="53340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r>
              <a:rPr lang="en-US" altLang="en-US" b="1" dirty="0"/>
              <a:t>File System approach</a:t>
            </a:r>
          </a:p>
        </p:txBody>
      </p:sp>
      <p:sp>
        <p:nvSpPr>
          <p:cNvPr id="5" name="Rectangle 32"/>
          <p:cNvSpPr>
            <a:spLocks noChangeArrowheads="1"/>
          </p:cNvSpPr>
          <p:nvPr/>
        </p:nvSpPr>
        <p:spPr bwMode="auto">
          <a:xfrm>
            <a:off x="6217920" y="2059449"/>
            <a:ext cx="5486400" cy="381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r>
              <a:rPr lang="en-US" altLang="en-US" b="1" dirty="0"/>
              <a:t>DBMS approach</a:t>
            </a:r>
          </a:p>
        </p:txBody>
      </p:sp>
      <p:pic>
        <p:nvPicPr>
          <p:cNvPr id="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29" y="2440449"/>
            <a:ext cx="4814887"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945" y="2470612"/>
            <a:ext cx="528637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37613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a:t>Main Characteristics of the Database Approach (continued)</a:t>
            </a:r>
            <a:endParaRPr lang="en-IN" dirty="0"/>
          </a:p>
        </p:txBody>
      </p:sp>
      <p:sp>
        <p:nvSpPr>
          <p:cNvPr id="3" name="Content Placeholder 2"/>
          <p:cNvSpPr>
            <a:spLocks noGrp="1"/>
          </p:cNvSpPr>
          <p:nvPr>
            <p:ph idx="1"/>
          </p:nvPr>
        </p:nvSpPr>
        <p:spPr>
          <a:xfrm>
            <a:off x="365760" y="1005840"/>
            <a:ext cx="10075412" cy="5486400"/>
          </a:xfrm>
        </p:spPr>
        <p:txBody>
          <a:bodyPr/>
          <a:lstStyle/>
          <a:p>
            <a:pPr>
              <a:buFont typeface="Wingdings" panose="05000000000000000000" pitchFamily="2" charset="2"/>
              <a:buChar char="Ø"/>
            </a:pPr>
            <a:r>
              <a:rPr lang="en-US" altLang="en-US" b="1" dirty="0">
                <a:cs typeface="Calibri" panose="020F0502020204030204" pitchFamily="34" charset="0"/>
              </a:rPr>
              <a:t>Data Abstraction</a:t>
            </a:r>
            <a:r>
              <a:rPr lang="en-US" altLang="en-US" sz="2000" b="1" dirty="0">
                <a:cs typeface="Calibri" panose="020F0502020204030204" pitchFamily="34" charset="0"/>
              </a:rPr>
              <a:t>: </a:t>
            </a:r>
          </a:p>
          <a:p>
            <a:pPr lvl="1">
              <a:buFont typeface="Wingdings" panose="05000000000000000000" pitchFamily="2" charset="2"/>
              <a:buChar char="ü"/>
            </a:pPr>
            <a:r>
              <a:rPr lang="en-US" altLang="en-US" sz="2000" dirty="0">
                <a:latin typeface="Calibri" panose="020F0502020204030204" pitchFamily="34" charset="0"/>
                <a:cs typeface="Calibri" panose="020F0502020204030204" pitchFamily="34" charset="0"/>
              </a:rPr>
              <a:t>A </a:t>
            </a:r>
            <a:r>
              <a:rPr lang="en-US" altLang="en-US" sz="2000" b="1" dirty="0">
                <a:latin typeface="Calibri" panose="020F0502020204030204" pitchFamily="34" charset="0"/>
                <a:cs typeface="Calibri" panose="020F0502020204030204" pitchFamily="34" charset="0"/>
              </a:rPr>
              <a:t>data model</a:t>
            </a:r>
            <a:r>
              <a:rPr lang="en-US" altLang="en-US" sz="2000" dirty="0">
                <a:latin typeface="Calibri" panose="020F0502020204030204" pitchFamily="34" charset="0"/>
                <a:cs typeface="Calibri" panose="020F0502020204030204" pitchFamily="34" charset="0"/>
              </a:rPr>
              <a:t> is used to hide storage details and present the users with a conceptual view  of the database.</a:t>
            </a:r>
          </a:p>
          <a:p>
            <a:pPr lvl="1">
              <a:buFont typeface="Wingdings" panose="05000000000000000000" pitchFamily="2" charset="2"/>
              <a:buChar char="ü"/>
            </a:pPr>
            <a:r>
              <a:rPr lang="en-US" altLang="en-US" sz="2000" dirty="0">
                <a:latin typeface="Calibri" panose="020F0502020204030204" pitchFamily="34" charset="0"/>
                <a:cs typeface="Calibri" panose="020F0502020204030204" pitchFamily="34" charset="0"/>
              </a:rPr>
              <a:t>Programs refer to the data model constructs rather than data storage details</a:t>
            </a:r>
          </a:p>
          <a:p>
            <a:pPr>
              <a:buFont typeface="Wingdings" panose="05000000000000000000" pitchFamily="2" charset="2"/>
              <a:buChar char="Ø"/>
            </a:pPr>
            <a:r>
              <a:rPr lang="en-US" altLang="en-US" b="1" dirty="0">
                <a:cs typeface="Calibri" panose="020F0502020204030204" pitchFamily="34" charset="0"/>
              </a:rPr>
              <a:t>Support of multiple views of the data</a:t>
            </a:r>
            <a:r>
              <a:rPr lang="en-US" altLang="en-US" sz="2000" b="1" dirty="0">
                <a:cs typeface="Calibri" panose="020F0502020204030204" pitchFamily="34" charset="0"/>
              </a:rPr>
              <a:t>:</a:t>
            </a:r>
          </a:p>
          <a:p>
            <a:pPr lvl="1">
              <a:buFont typeface="Wingdings" panose="05000000000000000000" pitchFamily="2" charset="2"/>
              <a:buChar char="ü"/>
            </a:pPr>
            <a:r>
              <a:rPr lang="en-US" altLang="en-US" sz="2000" dirty="0">
                <a:latin typeface="Calibri" panose="020F0502020204030204" pitchFamily="34" charset="0"/>
                <a:cs typeface="Calibri" panose="020F0502020204030204" pitchFamily="34" charset="0"/>
              </a:rPr>
              <a:t>Each user may see a different view of the database, which describes </a:t>
            </a:r>
            <a:r>
              <a:rPr lang="en-US" altLang="en-US" sz="2000" b="1" dirty="0">
                <a:latin typeface="Calibri" panose="020F0502020204030204" pitchFamily="34" charset="0"/>
                <a:cs typeface="Calibri" panose="020F0502020204030204" pitchFamily="34" charset="0"/>
              </a:rPr>
              <a:t>only</a:t>
            </a:r>
            <a:r>
              <a:rPr lang="en-US" altLang="en-US" sz="2000" dirty="0">
                <a:latin typeface="Calibri" panose="020F0502020204030204" pitchFamily="34" charset="0"/>
                <a:cs typeface="Calibri" panose="020F0502020204030204" pitchFamily="34" charset="0"/>
              </a:rPr>
              <a:t> the data of interest to that user.</a:t>
            </a:r>
          </a:p>
          <a:p>
            <a:pPr>
              <a:buFont typeface="Wingdings" panose="05000000000000000000" pitchFamily="2" charset="2"/>
              <a:buChar char="Ø"/>
            </a:pPr>
            <a:r>
              <a:rPr lang="en-US" altLang="en-US" b="1" dirty="0">
                <a:cs typeface="Calibri" panose="020F0502020204030204" pitchFamily="34" charset="0"/>
              </a:rPr>
              <a:t>Sharing of data and multi-user transaction processing</a:t>
            </a:r>
            <a:r>
              <a:rPr lang="en-US" altLang="en-US" sz="2000" b="1" dirty="0">
                <a:cs typeface="Calibri" panose="020F0502020204030204" pitchFamily="34" charset="0"/>
              </a:rPr>
              <a:t>:</a:t>
            </a:r>
          </a:p>
          <a:p>
            <a:pPr lvl="1"/>
            <a:r>
              <a:rPr lang="en-US" altLang="en-US" sz="2000" dirty="0">
                <a:latin typeface="Calibri" panose="020F0502020204030204" pitchFamily="34" charset="0"/>
                <a:cs typeface="Calibri" panose="020F0502020204030204" pitchFamily="34" charset="0"/>
              </a:rPr>
              <a:t>Allowing a set of </a:t>
            </a:r>
            <a:r>
              <a:rPr lang="en-US" altLang="en-US" sz="2000" b="1" dirty="0">
                <a:latin typeface="Calibri" panose="020F0502020204030204" pitchFamily="34" charset="0"/>
                <a:cs typeface="Calibri" panose="020F0502020204030204" pitchFamily="34" charset="0"/>
              </a:rPr>
              <a:t>concurrent users</a:t>
            </a:r>
            <a:r>
              <a:rPr lang="en-US" altLang="en-US" sz="2000" dirty="0">
                <a:latin typeface="Calibri" panose="020F0502020204030204" pitchFamily="34" charset="0"/>
                <a:cs typeface="Calibri" panose="020F0502020204030204" pitchFamily="34" charset="0"/>
              </a:rPr>
              <a:t> to retrieve from and to update the database.</a:t>
            </a:r>
          </a:p>
          <a:p>
            <a:pPr lvl="1"/>
            <a:r>
              <a:rPr lang="en-US" altLang="en-US" sz="2000" i="1" dirty="0">
                <a:latin typeface="Calibri" panose="020F0502020204030204" pitchFamily="34" charset="0"/>
                <a:cs typeface="Calibri" panose="020F0502020204030204" pitchFamily="34" charset="0"/>
              </a:rPr>
              <a:t>Concurrency control</a:t>
            </a:r>
            <a:r>
              <a:rPr lang="en-US" altLang="en-US" sz="2000" dirty="0">
                <a:latin typeface="Calibri" panose="020F0502020204030204" pitchFamily="34" charset="0"/>
                <a:cs typeface="Calibri" panose="020F0502020204030204" pitchFamily="34" charset="0"/>
              </a:rPr>
              <a:t> within the DBMS guarantees that each </a:t>
            </a:r>
            <a:r>
              <a:rPr lang="en-US" altLang="en-US" sz="2000" b="1" dirty="0">
                <a:latin typeface="Calibri" panose="020F0502020204030204" pitchFamily="34" charset="0"/>
                <a:cs typeface="Calibri" panose="020F0502020204030204" pitchFamily="34" charset="0"/>
              </a:rPr>
              <a:t>transaction</a:t>
            </a:r>
            <a:r>
              <a:rPr lang="en-US" altLang="en-US" sz="2000" dirty="0">
                <a:latin typeface="Calibri" panose="020F0502020204030204" pitchFamily="34" charset="0"/>
                <a:cs typeface="Calibri" panose="020F0502020204030204" pitchFamily="34" charset="0"/>
              </a:rPr>
              <a:t> is correctly executed or aborted</a:t>
            </a:r>
          </a:p>
          <a:p>
            <a:pPr lvl="1"/>
            <a:r>
              <a:rPr lang="en-US" altLang="en-US" sz="2000" i="1" dirty="0">
                <a:latin typeface="Calibri" panose="020F0502020204030204" pitchFamily="34" charset="0"/>
                <a:cs typeface="Calibri" panose="020F0502020204030204" pitchFamily="34" charset="0"/>
              </a:rPr>
              <a:t>Recovery</a:t>
            </a:r>
            <a:r>
              <a:rPr lang="en-US" altLang="en-US" sz="2000" dirty="0">
                <a:latin typeface="Calibri" panose="020F0502020204030204" pitchFamily="34" charset="0"/>
                <a:cs typeface="Calibri" panose="020F0502020204030204" pitchFamily="34" charset="0"/>
              </a:rPr>
              <a:t> subsystem ensures each completed transaction has its effect permanently recorded in the database</a:t>
            </a:r>
          </a:p>
          <a:p>
            <a:pPr lvl="1"/>
            <a:r>
              <a:rPr lang="en-US" altLang="en-US" sz="2000" b="1" dirty="0">
                <a:latin typeface="Calibri" panose="020F0502020204030204" pitchFamily="34" charset="0"/>
                <a:cs typeface="Calibri" panose="020F0502020204030204" pitchFamily="34" charset="0"/>
              </a:rPr>
              <a:t>OLTP</a:t>
            </a:r>
            <a:r>
              <a:rPr lang="en-US" altLang="en-US" sz="2000" dirty="0">
                <a:latin typeface="Calibri" panose="020F0502020204030204" pitchFamily="34" charset="0"/>
                <a:cs typeface="Calibri" panose="020F0502020204030204" pitchFamily="34" charset="0"/>
              </a:rPr>
              <a:t> (Online Transaction Processing) is a major part of database applications. This allows hundreds of concurrent transactions to execute per second.</a:t>
            </a:r>
          </a:p>
          <a:p>
            <a:pPr marL="457188" lvl="1" indent="0">
              <a:buNone/>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74612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65760" y="91440"/>
            <a:ext cx="9290858" cy="777240"/>
          </a:xfrm>
        </p:spPr>
        <p:txBody>
          <a:bodyPr/>
          <a:lstStyle/>
          <a:p>
            <a:r>
              <a:rPr lang="en-US" altLang="en-US" sz="3200" dirty="0">
                <a:ea typeface="ＭＳ Ｐゴシック" panose="020B0600070205080204" pitchFamily="34" charset="-128"/>
              </a:rPr>
              <a:t>Drawbacks of using file systems</a:t>
            </a:r>
            <a:endParaRPr lang="en-IN" dirty="0"/>
          </a:p>
        </p:txBody>
      </p:sp>
      <p:sp>
        <p:nvSpPr>
          <p:cNvPr id="3" name="Content Placeholder 2"/>
          <p:cNvSpPr>
            <a:spLocks noGrp="1"/>
          </p:cNvSpPr>
          <p:nvPr>
            <p:ph idx="1"/>
          </p:nvPr>
        </p:nvSpPr>
        <p:spPr/>
        <p:txBody>
          <a:bodyPr/>
          <a:lstStyle/>
          <a:p>
            <a:pPr>
              <a:lnSpc>
                <a:spcPct val="150000"/>
              </a:lnSpc>
              <a:buFont typeface="Wingdings" panose="05000000000000000000" pitchFamily="2" charset="2"/>
              <a:buChar char="Ø"/>
            </a:pPr>
            <a:r>
              <a:rPr lang="en-US" altLang="en-US" b="1" dirty="0">
                <a:ea typeface="ＭＳ Ｐゴシック" panose="020B0600070205080204" pitchFamily="34" charset="-128"/>
                <a:cs typeface="Calibri" panose="020F0502020204030204" pitchFamily="34" charset="0"/>
              </a:rPr>
              <a:t>Data redundancy and inconsistency</a:t>
            </a:r>
          </a:p>
          <a:p>
            <a:pPr lvl="1">
              <a:lnSpc>
                <a:spcPct val="150000"/>
              </a:lnSpc>
              <a:buClr>
                <a:srgbClr val="FF0000"/>
              </a:buClr>
              <a:buFont typeface="Wingdings" panose="05000000000000000000" pitchFamily="2" charset="2"/>
              <a:buChar char="ü"/>
            </a:pPr>
            <a:r>
              <a:rPr lang="en-US" altLang="en-US" sz="2000" dirty="0">
                <a:latin typeface="Calibri" panose="020F0502020204030204" pitchFamily="34" charset="0"/>
                <a:ea typeface="ＭＳ Ｐゴシック" panose="020B0600070205080204" pitchFamily="34" charset="-128"/>
                <a:cs typeface="Calibri" panose="020F0502020204030204" pitchFamily="34" charset="0"/>
              </a:rPr>
              <a:t>Multiple file formats, duplication of information in different files</a:t>
            </a:r>
          </a:p>
          <a:p>
            <a:pPr>
              <a:lnSpc>
                <a:spcPct val="150000"/>
              </a:lnSpc>
              <a:buFont typeface="Wingdings" panose="05000000000000000000" pitchFamily="2" charset="2"/>
              <a:buChar char="Ø"/>
            </a:pPr>
            <a:r>
              <a:rPr lang="en-US" altLang="en-US" b="1" dirty="0">
                <a:ea typeface="ＭＳ Ｐゴシック" panose="020B0600070205080204" pitchFamily="34" charset="-128"/>
                <a:cs typeface="Calibri" panose="020F0502020204030204" pitchFamily="34" charset="0"/>
              </a:rPr>
              <a:t>Difficulty in accessing data </a:t>
            </a:r>
          </a:p>
          <a:p>
            <a:pPr lvl="1">
              <a:lnSpc>
                <a:spcPct val="150000"/>
              </a:lnSpc>
              <a:buClr>
                <a:srgbClr val="FF0000"/>
              </a:buClr>
              <a:buFont typeface="Wingdings" panose="05000000000000000000" pitchFamily="2" charset="2"/>
              <a:buChar char="ü"/>
            </a:pPr>
            <a:r>
              <a:rPr lang="en-US" altLang="en-US" sz="2000" dirty="0">
                <a:latin typeface="Calibri" panose="020F0502020204030204" pitchFamily="34" charset="0"/>
                <a:ea typeface="ＭＳ Ｐゴシック" panose="020B0600070205080204" pitchFamily="34" charset="-128"/>
                <a:cs typeface="Calibri" panose="020F0502020204030204" pitchFamily="34" charset="0"/>
              </a:rPr>
              <a:t>Need to write a new program to carry out each new task</a:t>
            </a:r>
          </a:p>
          <a:p>
            <a:pPr>
              <a:lnSpc>
                <a:spcPct val="150000"/>
              </a:lnSpc>
              <a:buFont typeface="Wingdings" panose="05000000000000000000" pitchFamily="2" charset="2"/>
              <a:buChar char="Ø"/>
            </a:pPr>
            <a:r>
              <a:rPr lang="en-US" altLang="en-US" b="1" dirty="0">
                <a:ea typeface="ＭＳ Ｐゴシック" panose="020B0600070205080204" pitchFamily="34" charset="-128"/>
                <a:cs typeface="Calibri" panose="020F0502020204030204" pitchFamily="34" charset="0"/>
              </a:rPr>
              <a:t>Data Isolation </a:t>
            </a:r>
          </a:p>
          <a:p>
            <a:pPr lvl="1">
              <a:lnSpc>
                <a:spcPct val="150000"/>
              </a:lnSpc>
              <a:buClr>
                <a:srgbClr val="FF0000"/>
              </a:buClr>
              <a:buFont typeface="Wingdings" panose="05000000000000000000" pitchFamily="2" charset="2"/>
              <a:buChar char="ü"/>
            </a:pPr>
            <a:r>
              <a:rPr lang="en-US" altLang="en-US" sz="2000" dirty="0">
                <a:latin typeface="Calibri" panose="020F0502020204030204" pitchFamily="34" charset="0"/>
                <a:ea typeface="ＭＳ Ｐゴシック" panose="020B0600070205080204" pitchFamily="34" charset="-128"/>
                <a:cs typeface="Calibri" panose="020F0502020204030204" pitchFamily="34" charset="0"/>
              </a:rPr>
              <a:t>Multiple files and formats</a:t>
            </a:r>
          </a:p>
          <a:p>
            <a:pPr>
              <a:lnSpc>
                <a:spcPct val="150000"/>
              </a:lnSpc>
              <a:buFont typeface="Wingdings" panose="05000000000000000000" pitchFamily="2" charset="2"/>
              <a:buChar char="Ø"/>
            </a:pPr>
            <a:r>
              <a:rPr lang="en-US" altLang="en-US" b="1" dirty="0">
                <a:ea typeface="ＭＳ Ｐゴシック" panose="020B0600070205080204" pitchFamily="34" charset="-128"/>
                <a:cs typeface="Calibri" panose="020F0502020204030204" pitchFamily="34" charset="0"/>
              </a:rPr>
              <a:t>Integrity problems</a:t>
            </a:r>
          </a:p>
          <a:p>
            <a:pPr lvl="1">
              <a:lnSpc>
                <a:spcPct val="150000"/>
              </a:lnSpc>
              <a:buClr>
                <a:srgbClr val="FF0000"/>
              </a:buClr>
              <a:buFont typeface="Wingdings" panose="05000000000000000000" pitchFamily="2" charset="2"/>
              <a:buChar char="ü"/>
            </a:pPr>
            <a:r>
              <a:rPr lang="en-US" altLang="en-US" sz="2000" dirty="0">
                <a:latin typeface="Calibri" panose="020F0502020204030204" pitchFamily="34" charset="0"/>
                <a:ea typeface="ＭＳ Ｐゴシック" panose="020B0600070205080204" pitchFamily="34" charset="-128"/>
                <a:cs typeface="Calibri" panose="020F0502020204030204" pitchFamily="34" charset="0"/>
              </a:rPr>
              <a:t>Integrity constraints  (e.g., account balance &gt; 0) become “buried” in program code rather than being stated explicitly</a:t>
            </a:r>
          </a:p>
          <a:p>
            <a:pPr lvl="1">
              <a:lnSpc>
                <a:spcPct val="150000"/>
              </a:lnSpc>
              <a:buClr>
                <a:srgbClr val="FF0000"/>
              </a:buClr>
              <a:buFont typeface="Wingdings" panose="05000000000000000000" pitchFamily="2" charset="2"/>
              <a:buChar char="ü"/>
            </a:pPr>
            <a:r>
              <a:rPr lang="en-US" altLang="en-US" sz="2000" dirty="0">
                <a:latin typeface="Calibri" panose="020F0502020204030204" pitchFamily="34" charset="0"/>
                <a:ea typeface="ＭＳ Ｐゴシック" panose="020B0600070205080204" pitchFamily="34" charset="-128"/>
                <a:cs typeface="Calibri" panose="020F0502020204030204" pitchFamily="34" charset="0"/>
              </a:rPr>
              <a:t>Hard to add new constraints or change existing ones.</a:t>
            </a:r>
          </a:p>
          <a:p>
            <a:pPr lvl="1"/>
            <a:endParaRPr lang="en-US" altLang="en-US" dirty="0">
              <a:latin typeface="Calibri" panose="020F0502020204030204" pitchFamily="34" charset="0"/>
              <a:ea typeface="ＭＳ Ｐゴシック" panose="020B0600070205080204" pitchFamily="34" charset="-128"/>
              <a:cs typeface="Calibri" panose="020F0502020204030204" pitchFamily="34" charset="0"/>
            </a:endParaRPr>
          </a:p>
        </p:txBody>
      </p:sp>
    </p:spTree>
    <p:extLst>
      <p:ext uri="{BB962C8B-B14F-4D97-AF65-F5344CB8AC3E}">
        <p14:creationId xmlns:p14="http://schemas.microsoft.com/office/powerpoint/2010/main" val="9186996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65759" y="91440"/>
            <a:ext cx="9682008" cy="777240"/>
          </a:xfrm>
        </p:spPr>
        <p:txBody>
          <a:bodyPr/>
          <a:lstStyle/>
          <a:p>
            <a:r>
              <a:rPr lang="en-US" altLang="en-US" sz="2800" dirty="0">
                <a:ea typeface="ＭＳ Ｐゴシック" panose="020B0600070205080204" pitchFamily="34" charset="-128"/>
              </a:rPr>
              <a:t>Drawbacks of using file systems (</a:t>
            </a:r>
            <a:r>
              <a:rPr lang="en-US" altLang="en-US" sz="2800" dirty="0" smtClean="0">
                <a:ea typeface="ＭＳ Ｐゴシック" panose="020B0600070205080204" pitchFamily="34" charset="-128"/>
              </a:rPr>
              <a:t>continued..)</a:t>
            </a:r>
            <a:endParaRPr lang="en-IN" dirty="0"/>
          </a:p>
        </p:txBody>
      </p:sp>
      <p:sp>
        <p:nvSpPr>
          <p:cNvPr id="3" name="Content Placeholder 2"/>
          <p:cNvSpPr>
            <a:spLocks noGrp="1"/>
          </p:cNvSpPr>
          <p:nvPr>
            <p:ph idx="1"/>
          </p:nvPr>
        </p:nvSpPr>
        <p:spPr>
          <a:xfrm>
            <a:off x="365760" y="1005840"/>
            <a:ext cx="10458184" cy="5486400"/>
          </a:xfrm>
        </p:spPr>
        <p:txBody>
          <a:bodyPr/>
          <a:lstStyle/>
          <a:p>
            <a:pPr>
              <a:spcBef>
                <a:spcPts val="0"/>
              </a:spcBef>
              <a:spcAft>
                <a:spcPts val="600"/>
              </a:spcAft>
              <a:buFont typeface="Wingdings" panose="05000000000000000000" pitchFamily="2" charset="2"/>
              <a:buChar char="Ø"/>
            </a:pPr>
            <a:r>
              <a:rPr lang="en-US" altLang="en-US" sz="2400" b="1" dirty="0">
                <a:ea typeface="ＭＳ Ｐゴシック" panose="020B0600070205080204" pitchFamily="34" charset="-128"/>
                <a:cs typeface="Calibri" panose="020F0502020204030204" pitchFamily="34" charset="0"/>
              </a:rPr>
              <a:t>Atomicity of updates</a:t>
            </a:r>
          </a:p>
          <a:p>
            <a:pPr lvl="1">
              <a:spcBef>
                <a:spcPts val="0"/>
              </a:spcBef>
              <a:spcAft>
                <a:spcPts val="600"/>
              </a:spcAft>
            </a:pPr>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Failures may leave database in an inconsistent state with partial updates carried out</a:t>
            </a:r>
          </a:p>
          <a:p>
            <a:pPr lvl="1">
              <a:spcBef>
                <a:spcPts val="0"/>
              </a:spcBef>
              <a:spcAft>
                <a:spcPts val="600"/>
              </a:spcAft>
            </a:pPr>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Example: Transfer of funds from one account to another should either complete or not happen at all</a:t>
            </a:r>
          </a:p>
          <a:p>
            <a:pPr>
              <a:spcBef>
                <a:spcPts val="0"/>
              </a:spcBef>
              <a:spcAft>
                <a:spcPts val="600"/>
              </a:spcAft>
              <a:buFont typeface="Wingdings" panose="05000000000000000000" pitchFamily="2" charset="2"/>
              <a:buChar char="Ø"/>
            </a:pPr>
            <a:r>
              <a:rPr lang="en-US" altLang="en-US" sz="2400" b="1" dirty="0">
                <a:ea typeface="ＭＳ Ｐゴシック" panose="020B0600070205080204" pitchFamily="34" charset="-128"/>
                <a:cs typeface="Calibri" panose="020F0502020204030204" pitchFamily="34" charset="0"/>
              </a:rPr>
              <a:t>Concurrent access by multiple users</a:t>
            </a:r>
          </a:p>
          <a:p>
            <a:pPr lvl="1">
              <a:spcBef>
                <a:spcPts val="0"/>
              </a:spcBef>
              <a:spcAft>
                <a:spcPts val="600"/>
              </a:spcAft>
            </a:pPr>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Concurrent access needed for performance</a:t>
            </a:r>
          </a:p>
          <a:p>
            <a:pPr lvl="1">
              <a:spcBef>
                <a:spcPts val="0"/>
              </a:spcBef>
              <a:spcAft>
                <a:spcPts val="600"/>
              </a:spcAft>
            </a:pPr>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Uncontrolled concurrent accesses can lead to inconsistencies</a:t>
            </a:r>
          </a:p>
          <a:p>
            <a:pPr lvl="2">
              <a:spcBef>
                <a:spcPts val="0"/>
              </a:spcBef>
              <a:spcAft>
                <a:spcPts val="600"/>
              </a:spcAft>
            </a:pPr>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Example: Two people reading a balance (say 100) and updating it by withdrawing money (say 50 each) at the same time</a:t>
            </a:r>
          </a:p>
          <a:p>
            <a:pPr>
              <a:spcBef>
                <a:spcPts val="0"/>
              </a:spcBef>
              <a:spcAft>
                <a:spcPts val="600"/>
              </a:spcAft>
              <a:buFont typeface="Wingdings" panose="05000000000000000000" pitchFamily="2" charset="2"/>
              <a:buChar char="Ø"/>
            </a:pPr>
            <a:r>
              <a:rPr lang="en-US" altLang="en-US" sz="2400" b="1" dirty="0">
                <a:ea typeface="ＭＳ Ｐゴシック" panose="020B0600070205080204" pitchFamily="34" charset="-128"/>
                <a:cs typeface="Calibri" panose="020F0502020204030204" pitchFamily="34" charset="0"/>
              </a:rPr>
              <a:t>Security problems</a:t>
            </a:r>
          </a:p>
          <a:p>
            <a:pPr lvl="1">
              <a:spcBef>
                <a:spcPts val="0"/>
              </a:spcBef>
              <a:spcAft>
                <a:spcPts val="600"/>
              </a:spcAft>
            </a:pPr>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Hard to provide user access to some, but not all, data</a:t>
            </a:r>
          </a:p>
          <a:p>
            <a:pPr marL="457188" lvl="1" indent="0">
              <a:spcBef>
                <a:spcPts val="0"/>
              </a:spcBef>
              <a:spcAft>
                <a:spcPts val="600"/>
              </a:spcAft>
              <a:buNone/>
            </a:pPr>
            <a:endParaRPr lang="en-US" altLang="en-US" sz="2400" b="1" dirty="0">
              <a:ea typeface="ＭＳ Ｐゴシック" panose="020B0600070205080204" pitchFamily="34" charset="-128"/>
              <a:cs typeface="Calibri" panose="020F0502020204030204" pitchFamily="34" charset="0"/>
            </a:endParaRPr>
          </a:p>
        </p:txBody>
      </p:sp>
    </p:spTree>
    <p:extLst>
      <p:ext uri="{BB962C8B-B14F-4D97-AF65-F5344CB8AC3E}">
        <p14:creationId xmlns:p14="http://schemas.microsoft.com/office/powerpoint/2010/main" val="2351561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65759" y="91440"/>
            <a:ext cx="9873393" cy="777240"/>
          </a:xfrm>
        </p:spPr>
        <p:txBody>
          <a:bodyPr/>
          <a:lstStyle/>
          <a:p>
            <a:r>
              <a:rPr lang="en-US" altLang="en-US" dirty="0"/>
              <a:t>Advantages of Using the Database Approach</a:t>
            </a:r>
            <a:endParaRPr lang="en-IN" dirty="0">
              <a:effectLst/>
            </a:endParaRPr>
          </a:p>
        </p:txBody>
      </p:sp>
      <p:sp>
        <p:nvSpPr>
          <p:cNvPr id="3" name="Content Placeholder 2"/>
          <p:cNvSpPr>
            <a:spLocks noGrp="1"/>
          </p:cNvSpPr>
          <p:nvPr>
            <p:ph idx="1"/>
          </p:nvPr>
        </p:nvSpPr>
        <p:spPr>
          <a:xfrm>
            <a:off x="577233" y="1036704"/>
            <a:ext cx="10087224" cy="5486400"/>
          </a:xfrm>
        </p:spPr>
        <p:txBody>
          <a:bodyPr/>
          <a:lstStyle/>
          <a:p>
            <a:pPr algn="l">
              <a:buFont typeface="Wingdings" panose="05000000000000000000" pitchFamily="2" charset="2"/>
              <a:buChar char="Ø"/>
            </a:pPr>
            <a:r>
              <a:rPr lang="en-US" altLang="en-US" sz="2400" dirty="0">
                <a:cs typeface="Calibri" panose="020F0502020204030204" pitchFamily="34" charset="0"/>
              </a:rPr>
              <a:t>Controlling redundancy in data storage and in development and maintenance efforts.</a:t>
            </a:r>
          </a:p>
          <a:p>
            <a:pPr lvl="1">
              <a:spcBef>
                <a:spcPts val="600"/>
              </a:spcBef>
              <a:buClr>
                <a:srgbClr val="FF0000"/>
              </a:buClr>
              <a:buFont typeface="Wingdings" panose="05000000000000000000" pitchFamily="2" charset="2"/>
              <a:buChar char="ü"/>
            </a:pPr>
            <a:r>
              <a:rPr lang="en-US" altLang="en-US" sz="2400" dirty="0">
                <a:latin typeface="Calibri" panose="020F0502020204030204" pitchFamily="34" charset="0"/>
                <a:cs typeface="Calibri" panose="020F0502020204030204" pitchFamily="34" charset="0"/>
              </a:rPr>
              <a:t>Sharing of data among multiple users.</a:t>
            </a:r>
          </a:p>
          <a:p>
            <a:pPr algn="l">
              <a:buFont typeface="Wingdings" panose="05000000000000000000" pitchFamily="2" charset="2"/>
              <a:buChar char="Ø"/>
            </a:pPr>
            <a:r>
              <a:rPr lang="en-US" altLang="en-US" sz="2400" dirty="0">
                <a:cs typeface="Calibri" panose="020F0502020204030204" pitchFamily="34" charset="0"/>
              </a:rPr>
              <a:t>Restricting unauthorized access to data.</a:t>
            </a:r>
          </a:p>
          <a:p>
            <a:pPr algn="l">
              <a:buFont typeface="Wingdings" panose="05000000000000000000" pitchFamily="2" charset="2"/>
              <a:buChar char="Ø"/>
            </a:pPr>
            <a:r>
              <a:rPr lang="en-US" altLang="en-US" sz="2400" dirty="0">
                <a:cs typeface="Calibri" panose="020F0502020204030204" pitchFamily="34" charset="0"/>
              </a:rPr>
              <a:t>Providing persistent storage for program Objects (In Object-oriented DBMSs)</a:t>
            </a:r>
          </a:p>
          <a:p>
            <a:pPr algn="l">
              <a:buFont typeface="Wingdings" panose="05000000000000000000" pitchFamily="2" charset="2"/>
              <a:buChar char="Ø"/>
            </a:pPr>
            <a:r>
              <a:rPr lang="en-US" altLang="en-US" sz="2400" dirty="0">
                <a:cs typeface="Calibri" panose="020F0502020204030204" pitchFamily="34" charset="0"/>
              </a:rPr>
              <a:t>Providing Storage Structures (e.g. indexes) for efficient Query Processing</a:t>
            </a:r>
          </a:p>
          <a:p>
            <a:pPr algn="l">
              <a:buFont typeface="Wingdings" panose="05000000000000000000" pitchFamily="2" charset="2"/>
              <a:buChar char="Ø"/>
            </a:pPr>
            <a:r>
              <a:rPr lang="en-US" altLang="en-US" sz="2400" dirty="0">
                <a:cs typeface="Calibri" panose="020F0502020204030204" pitchFamily="34" charset="0"/>
              </a:rPr>
              <a:t>Providing backup and recovery services.</a:t>
            </a:r>
          </a:p>
          <a:p>
            <a:pPr algn="l">
              <a:buFont typeface="Wingdings" panose="05000000000000000000" pitchFamily="2" charset="2"/>
              <a:buChar char="Ø"/>
            </a:pPr>
            <a:r>
              <a:rPr lang="en-US" altLang="en-US" sz="2400" dirty="0">
                <a:cs typeface="Calibri" panose="020F0502020204030204" pitchFamily="34" charset="0"/>
              </a:rPr>
              <a:t>Providing multiple interfaces to different classes of users.</a:t>
            </a:r>
          </a:p>
          <a:p>
            <a:pPr algn="l">
              <a:buFont typeface="Wingdings" panose="05000000000000000000" pitchFamily="2" charset="2"/>
              <a:buChar char="Ø"/>
            </a:pPr>
            <a:r>
              <a:rPr lang="en-US" altLang="en-US" sz="2400" dirty="0">
                <a:cs typeface="Calibri" panose="020F0502020204030204" pitchFamily="34" charset="0"/>
              </a:rPr>
              <a:t>Representing complex relationships among data.</a:t>
            </a:r>
          </a:p>
          <a:p>
            <a:pPr algn="l">
              <a:buFont typeface="Wingdings" panose="05000000000000000000" pitchFamily="2" charset="2"/>
              <a:buChar char="Ø"/>
            </a:pPr>
            <a:r>
              <a:rPr lang="en-US" altLang="en-US" sz="2400" dirty="0">
                <a:cs typeface="Calibri" panose="020F0502020204030204" pitchFamily="34" charset="0"/>
              </a:rPr>
              <a:t>Enforcing integrity constraints on the database.</a:t>
            </a:r>
          </a:p>
          <a:p>
            <a:pPr algn="l">
              <a:buFont typeface="Wingdings" panose="05000000000000000000" pitchFamily="2" charset="2"/>
              <a:buChar char="Ø"/>
            </a:pPr>
            <a:r>
              <a:rPr lang="en-US" altLang="en-US" sz="2400" dirty="0">
                <a:cs typeface="Calibri" panose="020F0502020204030204" pitchFamily="34" charset="0"/>
              </a:rPr>
              <a:t>Drawing inferences and actions from the stored data using deductive and active rules</a:t>
            </a:r>
          </a:p>
          <a:p>
            <a:pPr algn="l"/>
            <a:endParaRPr lang="en-US" altLang="en-US" sz="2400" dirty="0">
              <a:cs typeface="Calibri" panose="020F0502020204030204" pitchFamily="34" charset="0"/>
            </a:endParaRPr>
          </a:p>
          <a:p>
            <a:pPr algn="l"/>
            <a:endParaRPr lang="en-IN" sz="2400" dirty="0">
              <a:cs typeface="Calibri" panose="020F0502020204030204" pitchFamily="34" charset="0"/>
            </a:endParaRPr>
          </a:p>
        </p:txBody>
      </p:sp>
    </p:spTree>
    <p:extLst>
      <p:ext uri="{BB962C8B-B14F-4D97-AF65-F5344CB8AC3E}">
        <p14:creationId xmlns:p14="http://schemas.microsoft.com/office/powerpoint/2010/main" val="41923736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488672" y="3117110"/>
            <a:ext cx="10345365" cy="1600200"/>
          </a:xfrm>
        </p:spPr>
        <p:txBody>
          <a:bodyPr/>
          <a:lstStyle/>
          <a:p>
            <a:pPr>
              <a:lnSpc>
                <a:spcPct val="100000"/>
              </a:lnSpc>
            </a:pPr>
            <a:r>
              <a:rPr lang="en-IN" sz="4000" spc="300" dirty="0" smtClean="0">
                <a:solidFill>
                  <a:srgbClr val="0070C0"/>
                </a:solidFill>
                <a:effectLst>
                  <a:outerShdw blurRad="38100" dist="38100" dir="2700000" algn="tl">
                    <a:srgbClr val="000000">
                      <a:alpha val="43137"/>
                    </a:srgbClr>
                  </a:outerShdw>
                </a:effectLst>
              </a:rPr>
              <a:t>Module 1.1: </a:t>
            </a:r>
            <a:r>
              <a:rPr lang="en-IN" sz="4000" spc="300" dirty="0">
                <a:solidFill>
                  <a:srgbClr val="C00000"/>
                </a:solidFill>
                <a:effectLst>
                  <a:outerShdw blurRad="38100" dist="38100" dir="2700000" algn="tl">
                    <a:srgbClr val="000000">
                      <a:alpha val="43137"/>
                    </a:srgbClr>
                  </a:outerShdw>
                </a:effectLst>
              </a:rPr>
              <a:t>DBMS Introduction</a:t>
            </a:r>
          </a:p>
        </p:txBody>
      </p:sp>
    </p:spTree>
    <p:extLst>
      <p:ext uri="{BB962C8B-B14F-4D97-AF65-F5344CB8AC3E}">
        <p14:creationId xmlns:p14="http://schemas.microsoft.com/office/powerpoint/2010/main" val="25927458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65759" y="91440"/>
            <a:ext cx="11574604" cy="777240"/>
          </a:xfrm>
        </p:spPr>
        <p:txBody>
          <a:bodyPr/>
          <a:lstStyle/>
          <a:p>
            <a:r>
              <a:rPr lang="en-US" altLang="en-US" sz="2800" b="1" spc="150" dirty="0"/>
              <a:t>Additional Implications of Using the Database Approach</a:t>
            </a:r>
            <a:endParaRPr lang="en-IN" sz="2800" b="1" spc="150" dirty="0"/>
          </a:p>
        </p:txBody>
      </p:sp>
      <p:sp>
        <p:nvSpPr>
          <p:cNvPr id="3" name="Content Placeholder 2"/>
          <p:cNvSpPr>
            <a:spLocks noGrp="1"/>
          </p:cNvSpPr>
          <p:nvPr>
            <p:ph idx="1"/>
          </p:nvPr>
        </p:nvSpPr>
        <p:spPr>
          <a:xfrm>
            <a:off x="365759" y="1131233"/>
            <a:ext cx="9862762" cy="5486400"/>
          </a:xfrm>
        </p:spPr>
        <p:txBody>
          <a:bodyPr/>
          <a:lstStyle/>
          <a:p>
            <a:pPr>
              <a:spcAft>
                <a:spcPts val="600"/>
              </a:spcAft>
              <a:buFont typeface="Wingdings" panose="05000000000000000000" pitchFamily="2" charset="2"/>
              <a:buChar char="Ø"/>
            </a:pPr>
            <a:r>
              <a:rPr lang="en-US" altLang="en-US" b="1" dirty="0">
                <a:cs typeface="Calibri" panose="020F0502020204030204" pitchFamily="34" charset="0"/>
              </a:rPr>
              <a:t>Potential for enforcing </a:t>
            </a:r>
            <a:r>
              <a:rPr lang="en-US" altLang="en-US" b="1" dirty="0" smtClean="0">
                <a:cs typeface="Calibri" panose="020F0502020204030204" pitchFamily="34" charset="0"/>
              </a:rPr>
              <a:t>standards</a:t>
            </a:r>
            <a:endParaRPr lang="en-US" altLang="en-US" b="1" dirty="0">
              <a:cs typeface="Calibri" panose="020F0502020204030204" pitchFamily="34" charset="0"/>
            </a:endParaRPr>
          </a:p>
          <a:p>
            <a:pPr marL="457188" lvl="1" indent="0">
              <a:spcBef>
                <a:spcPts val="600"/>
              </a:spcBef>
              <a:spcAft>
                <a:spcPts val="600"/>
              </a:spcAft>
              <a:buNone/>
            </a:pPr>
            <a:r>
              <a:rPr lang="en-US" altLang="en-US" sz="2200" dirty="0">
                <a:latin typeface="Calibri" panose="020F0502020204030204" pitchFamily="34" charset="0"/>
                <a:cs typeface="Calibri" panose="020F0502020204030204" pitchFamily="34" charset="0"/>
              </a:rPr>
              <a:t>This is very crucial for the success of database applications in large organizations. </a:t>
            </a:r>
            <a:r>
              <a:rPr lang="en-US" altLang="en-US" sz="2200" b="1" dirty="0">
                <a:latin typeface="Calibri" panose="020F0502020204030204" pitchFamily="34" charset="0"/>
                <a:cs typeface="Calibri" panose="020F0502020204030204" pitchFamily="34" charset="0"/>
              </a:rPr>
              <a:t>Standards</a:t>
            </a:r>
            <a:r>
              <a:rPr lang="en-US" altLang="en-US" sz="2200" dirty="0">
                <a:latin typeface="Calibri" panose="020F0502020204030204" pitchFamily="34" charset="0"/>
                <a:cs typeface="Calibri" panose="020F0502020204030204" pitchFamily="34" charset="0"/>
              </a:rPr>
              <a:t> refer to data item names, display formats, screens, report structures, meta-data (description of data), Web page layouts, etc.</a:t>
            </a:r>
          </a:p>
          <a:p>
            <a:pPr>
              <a:spcAft>
                <a:spcPts val="600"/>
              </a:spcAft>
              <a:buFont typeface="Wingdings" panose="05000000000000000000" pitchFamily="2" charset="2"/>
              <a:buChar char="Ø"/>
            </a:pPr>
            <a:r>
              <a:rPr lang="en-US" altLang="en-US" b="1" dirty="0">
                <a:cs typeface="Calibri" panose="020F0502020204030204" pitchFamily="34" charset="0"/>
              </a:rPr>
              <a:t>Reduced application development </a:t>
            </a:r>
            <a:r>
              <a:rPr lang="en-US" altLang="en-US" b="1" dirty="0" smtClean="0">
                <a:cs typeface="Calibri" panose="020F0502020204030204" pitchFamily="34" charset="0"/>
              </a:rPr>
              <a:t>time</a:t>
            </a:r>
            <a:endParaRPr lang="en-US" altLang="en-US" b="1" dirty="0">
              <a:cs typeface="Calibri" panose="020F0502020204030204" pitchFamily="34" charset="0"/>
            </a:endParaRPr>
          </a:p>
          <a:p>
            <a:pPr marL="457188" lvl="1" indent="0">
              <a:spcBef>
                <a:spcPts val="600"/>
              </a:spcBef>
              <a:spcAft>
                <a:spcPts val="600"/>
              </a:spcAft>
              <a:buNone/>
            </a:pPr>
            <a:r>
              <a:rPr lang="en-US" altLang="en-US" sz="2200" dirty="0">
                <a:latin typeface="Calibri" panose="020F0502020204030204" pitchFamily="34" charset="0"/>
                <a:cs typeface="Calibri" panose="020F0502020204030204" pitchFamily="34" charset="0"/>
              </a:rPr>
              <a:t>Incremental time to add each new application is reduced.</a:t>
            </a:r>
          </a:p>
          <a:p>
            <a:pPr>
              <a:spcAft>
                <a:spcPts val="600"/>
              </a:spcAft>
              <a:buFont typeface="Wingdings" panose="05000000000000000000" pitchFamily="2" charset="2"/>
              <a:buChar char="Ø"/>
            </a:pPr>
            <a:r>
              <a:rPr lang="en-US" altLang="en-US" b="1" dirty="0">
                <a:cs typeface="Calibri" panose="020F0502020204030204" pitchFamily="34" charset="0"/>
              </a:rPr>
              <a:t>Flexibility to change data </a:t>
            </a:r>
            <a:r>
              <a:rPr lang="en-US" altLang="en-US" b="1" dirty="0" smtClean="0">
                <a:cs typeface="Calibri" panose="020F0502020204030204" pitchFamily="34" charset="0"/>
              </a:rPr>
              <a:t>structures</a:t>
            </a:r>
            <a:endParaRPr lang="en-US" altLang="en-US" dirty="0">
              <a:cs typeface="Calibri" panose="020F0502020204030204" pitchFamily="34" charset="0"/>
            </a:endParaRPr>
          </a:p>
          <a:p>
            <a:pPr marL="457188" lvl="1" indent="0">
              <a:spcBef>
                <a:spcPts val="600"/>
              </a:spcBef>
              <a:spcAft>
                <a:spcPts val="600"/>
              </a:spcAft>
              <a:buNone/>
            </a:pPr>
            <a:r>
              <a:rPr lang="en-US" altLang="en-US" sz="2200" dirty="0">
                <a:latin typeface="Calibri" panose="020F0502020204030204" pitchFamily="34" charset="0"/>
                <a:cs typeface="Calibri" panose="020F0502020204030204" pitchFamily="34" charset="0"/>
              </a:rPr>
              <a:t>Database structure may evolve as new requirements are defined. </a:t>
            </a:r>
          </a:p>
          <a:p>
            <a:pPr>
              <a:spcAft>
                <a:spcPts val="600"/>
              </a:spcAft>
              <a:buFont typeface="Wingdings" panose="05000000000000000000" pitchFamily="2" charset="2"/>
              <a:buChar char="Ø"/>
            </a:pPr>
            <a:r>
              <a:rPr lang="en-US" altLang="en-US" b="1" dirty="0">
                <a:cs typeface="Calibri" panose="020F0502020204030204" pitchFamily="34" charset="0"/>
              </a:rPr>
              <a:t>Availability of current </a:t>
            </a:r>
            <a:r>
              <a:rPr lang="en-US" altLang="en-US" b="1" dirty="0" smtClean="0">
                <a:cs typeface="Calibri" panose="020F0502020204030204" pitchFamily="34" charset="0"/>
              </a:rPr>
              <a:t>information</a:t>
            </a:r>
            <a:endParaRPr lang="en-US" altLang="en-US" b="1" dirty="0">
              <a:cs typeface="Calibri" panose="020F0502020204030204" pitchFamily="34" charset="0"/>
            </a:endParaRPr>
          </a:p>
          <a:p>
            <a:pPr marL="457188" lvl="1" indent="0">
              <a:spcBef>
                <a:spcPts val="600"/>
              </a:spcBef>
              <a:spcAft>
                <a:spcPts val="600"/>
              </a:spcAft>
              <a:buNone/>
            </a:pPr>
            <a:r>
              <a:rPr lang="en-US" altLang="en-US" sz="2200" dirty="0">
                <a:latin typeface="Calibri" panose="020F0502020204030204" pitchFamily="34" charset="0"/>
                <a:cs typeface="Calibri" panose="020F0502020204030204" pitchFamily="34" charset="0"/>
              </a:rPr>
              <a:t>Extremely important for on-line transaction systems such as airline, hotel, car reservations.</a:t>
            </a:r>
          </a:p>
        </p:txBody>
      </p:sp>
    </p:spTree>
    <p:extLst>
      <p:ext uri="{BB962C8B-B14F-4D97-AF65-F5344CB8AC3E}">
        <p14:creationId xmlns:p14="http://schemas.microsoft.com/office/powerpoint/2010/main" val="36019364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IN" b="1" dirty="0"/>
          </a:p>
          <a:p>
            <a:r>
              <a:rPr lang="en-IN" b="1" dirty="0"/>
              <a:t> DBMS Schema</a:t>
            </a:r>
          </a:p>
          <a:p>
            <a:endParaRPr lang="en-IN" b="1" dirty="0"/>
          </a:p>
        </p:txBody>
      </p:sp>
      <p:sp>
        <p:nvSpPr>
          <p:cNvPr id="3" name="Content Placeholder 2"/>
          <p:cNvSpPr>
            <a:spLocks noGrp="1"/>
          </p:cNvSpPr>
          <p:nvPr>
            <p:ph idx="1"/>
          </p:nvPr>
        </p:nvSpPr>
        <p:spPr>
          <a:xfrm>
            <a:off x="365760" y="1005840"/>
            <a:ext cx="9777700" cy="5486400"/>
          </a:xfrm>
        </p:spPr>
        <p:txBody>
          <a:bodyPr/>
          <a:lstStyle/>
          <a:p>
            <a:pPr>
              <a:spcAft>
                <a:spcPts val="600"/>
              </a:spcAft>
              <a:buFont typeface="Wingdings" panose="05000000000000000000" pitchFamily="2" charset="2"/>
              <a:buChar char="Ø"/>
            </a:pPr>
            <a:r>
              <a:rPr lang="en-US" sz="2400" b="1" dirty="0">
                <a:solidFill>
                  <a:srgbClr val="002060"/>
                </a:solidFill>
              </a:rPr>
              <a:t> DBMS Schema  </a:t>
            </a:r>
          </a:p>
          <a:p>
            <a:pPr marL="548640" algn="l">
              <a:spcAft>
                <a:spcPts val="600"/>
              </a:spcAft>
              <a:buFont typeface="Wingdings" panose="05000000000000000000" pitchFamily="2" charset="2"/>
              <a:buChar char="ü"/>
            </a:pPr>
            <a:r>
              <a:rPr lang="en-US" sz="2400" dirty="0"/>
              <a:t>A database schema is the skeleton structure that </a:t>
            </a:r>
            <a:r>
              <a:rPr lang="en-US" sz="2400" b="1" dirty="0"/>
              <a:t>represents the logical view of the entire database</a:t>
            </a:r>
            <a:r>
              <a:rPr lang="en-US" sz="2400" dirty="0"/>
              <a:t>. It defines how the data is organized and how the relations among them are associated. It formulates all the constraints that are to be applied on the data</a:t>
            </a:r>
            <a:r>
              <a:rPr lang="en-US" sz="2400" dirty="0" smtClean="0"/>
              <a:t>.</a:t>
            </a:r>
          </a:p>
          <a:p>
            <a:pPr marL="548640" algn="l">
              <a:spcAft>
                <a:spcPts val="600"/>
              </a:spcAft>
              <a:buFont typeface="Wingdings" panose="05000000000000000000" pitchFamily="2" charset="2"/>
              <a:buChar char="ü"/>
            </a:pPr>
            <a:r>
              <a:rPr lang="en-US" sz="2400" dirty="0"/>
              <a:t>Schemas commonly use visual representations to communicate the architecture of the database, becoming the foundation for an organization’s data management </a:t>
            </a:r>
            <a:r>
              <a:rPr lang="en-US" sz="2400" dirty="0" smtClean="0"/>
              <a:t>discipline.</a:t>
            </a:r>
            <a:endParaRPr lang="en-US" sz="2400" dirty="0"/>
          </a:p>
          <a:p>
            <a:pPr marL="548640" algn="l">
              <a:spcAft>
                <a:spcPts val="600"/>
              </a:spcAft>
              <a:buFont typeface="Wingdings" panose="05000000000000000000" pitchFamily="2" charset="2"/>
              <a:buChar char="ü"/>
            </a:pPr>
            <a:r>
              <a:rPr lang="en-US" sz="2400" dirty="0" smtClean="0"/>
              <a:t>The </a:t>
            </a:r>
            <a:r>
              <a:rPr lang="en-US" sz="2400" dirty="0"/>
              <a:t>database schema includes the definition of the database, record types (entities), and the components that make up those records.</a:t>
            </a:r>
          </a:p>
          <a:p>
            <a:pPr marL="548640" algn="l">
              <a:spcAft>
                <a:spcPts val="600"/>
              </a:spcAft>
              <a:buFont typeface="Wingdings" panose="05000000000000000000" pitchFamily="2" charset="2"/>
              <a:buChar char="ü"/>
            </a:pPr>
            <a:r>
              <a:rPr lang="en-US" sz="2400" dirty="0"/>
              <a:t>Schema of a database does not change by performing certain operations like insertion, updation, and deletion, but it can only be modified or changed by modifying the DDL statements.</a:t>
            </a:r>
          </a:p>
          <a:p>
            <a:pPr marL="548640" indent="0">
              <a:spcAft>
                <a:spcPts val="600"/>
              </a:spcAft>
              <a:buNone/>
            </a:pPr>
            <a:endParaRPr lang="en-US" sz="2400" b="1" dirty="0">
              <a:solidFill>
                <a:srgbClr val="002060"/>
              </a:solidFill>
            </a:endParaRPr>
          </a:p>
        </p:txBody>
      </p:sp>
    </p:spTree>
    <p:extLst>
      <p:ext uri="{BB962C8B-B14F-4D97-AF65-F5344CB8AC3E}">
        <p14:creationId xmlns:p14="http://schemas.microsoft.com/office/powerpoint/2010/main" val="10934421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b="1" dirty="0"/>
              <a:t>DBMS </a:t>
            </a:r>
            <a:r>
              <a:rPr lang="en-US" b="1" dirty="0"/>
              <a:t>Instance</a:t>
            </a:r>
            <a:endParaRPr lang="en-IN" b="1" dirty="0"/>
          </a:p>
        </p:txBody>
      </p:sp>
      <p:sp>
        <p:nvSpPr>
          <p:cNvPr id="3" name="Content Placeholder 2"/>
          <p:cNvSpPr>
            <a:spLocks noGrp="1"/>
          </p:cNvSpPr>
          <p:nvPr>
            <p:ph idx="1"/>
          </p:nvPr>
        </p:nvSpPr>
        <p:spPr>
          <a:xfrm>
            <a:off x="365760" y="1005840"/>
            <a:ext cx="10139207" cy="5486400"/>
          </a:xfrm>
        </p:spPr>
        <p:txBody>
          <a:bodyPr/>
          <a:lstStyle/>
          <a:p>
            <a:pPr>
              <a:spcAft>
                <a:spcPts val="600"/>
              </a:spcAft>
              <a:buFont typeface="Wingdings" panose="05000000000000000000" pitchFamily="2" charset="2"/>
              <a:buChar char="Ø"/>
            </a:pPr>
            <a:r>
              <a:rPr lang="en-US" sz="2800" b="1" dirty="0">
                <a:solidFill>
                  <a:srgbClr val="002060"/>
                </a:solidFill>
              </a:rPr>
              <a:t> Instance</a:t>
            </a:r>
            <a:r>
              <a:rPr lang="en-US" sz="2400" b="1" dirty="0">
                <a:solidFill>
                  <a:srgbClr val="002060"/>
                </a:solidFill>
              </a:rPr>
              <a:t> </a:t>
            </a:r>
          </a:p>
          <a:p>
            <a:pPr algn="l">
              <a:spcAft>
                <a:spcPts val="600"/>
              </a:spcAft>
              <a:buFont typeface="Wingdings" panose="05000000000000000000" pitchFamily="2" charset="2"/>
              <a:buChar char="ü"/>
            </a:pPr>
            <a:r>
              <a:rPr lang="en-US" sz="2800" b="1" dirty="0">
                <a:solidFill>
                  <a:srgbClr val="002060"/>
                </a:solidFill>
              </a:rPr>
              <a:t> </a:t>
            </a:r>
            <a:r>
              <a:rPr lang="en-US" sz="2400" dirty="0"/>
              <a:t>The data or information stored in the database at a particular moment is called an </a:t>
            </a:r>
            <a:r>
              <a:rPr lang="en-US" sz="2400" b="1" dirty="0"/>
              <a:t>“instance of the database</a:t>
            </a:r>
            <a:r>
              <a:rPr lang="en-US" sz="2400" dirty="0"/>
              <a:t>” it also called as a current state or database state.</a:t>
            </a:r>
          </a:p>
          <a:p>
            <a:pPr algn="l">
              <a:spcAft>
                <a:spcPts val="600"/>
              </a:spcAft>
              <a:buFont typeface="Wingdings" panose="05000000000000000000" pitchFamily="2" charset="2"/>
              <a:buChar char="ü"/>
            </a:pPr>
            <a:r>
              <a:rPr lang="en-US" sz="2400" dirty="0"/>
              <a:t>The database schema defines the variables in tables that belong to a specific database; the values or records of these variables at a particular moment are called the instance of the database. </a:t>
            </a:r>
          </a:p>
          <a:p>
            <a:pPr algn="l">
              <a:spcAft>
                <a:spcPts val="600"/>
              </a:spcAft>
              <a:buFont typeface="Wingdings" panose="05000000000000000000" pitchFamily="2" charset="2"/>
              <a:buChar char="ü"/>
            </a:pPr>
            <a:r>
              <a:rPr lang="en-US" sz="2400" dirty="0"/>
              <a:t>Every time we insert, modify, or delete the value of data item in a record, one state of data changes into another state</a:t>
            </a:r>
          </a:p>
        </p:txBody>
      </p:sp>
    </p:spTree>
    <p:extLst>
      <p:ext uri="{BB962C8B-B14F-4D97-AF65-F5344CB8AC3E}">
        <p14:creationId xmlns:p14="http://schemas.microsoft.com/office/powerpoint/2010/main" val="32189553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b="1" dirty="0"/>
              <a:t>Three schema Architecture</a:t>
            </a:r>
          </a:p>
        </p:txBody>
      </p:sp>
      <p:pic>
        <p:nvPicPr>
          <p:cNvPr id="4" name="Content Placeholder 3"/>
          <p:cNvPicPr>
            <a:picLocks noGrp="1" noChangeAspect="1"/>
          </p:cNvPicPr>
          <p:nvPr>
            <p:ph idx="1"/>
          </p:nvPr>
        </p:nvPicPr>
        <p:blipFill>
          <a:blip r:embed="rId2"/>
          <a:stretch>
            <a:fillRect/>
          </a:stretch>
        </p:blipFill>
        <p:spPr>
          <a:xfrm>
            <a:off x="1244182" y="1094283"/>
            <a:ext cx="9685655" cy="5216576"/>
          </a:xfrm>
          <a:prstGeom prst="rect">
            <a:avLst/>
          </a:prstGeom>
        </p:spPr>
      </p:pic>
      <p:sp>
        <p:nvSpPr>
          <p:cNvPr id="3" name="Rectangle 2"/>
          <p:cNvSpPr/>
          <p:nvPr/>
        </p:nvSpPr>
        <p:spPr bwMode="auto">
          <a:xfrm>
            <a:off x="1456661" y="1094283"/>
            <a:ext cx="7910624" cy="1117289"/>
          </a:xfrm>
          <a:prstGeom prst="rect">
            <a:avLst/>
          </a:prstGeom>
          <a:noFill/>
          <a:ln w="28575">
            <a:solidFill>
              <a:srgbClr val="FFC000"/>
            </a:solidFill>
            <a:round/>
            <a:headEnd/>
            <a:tailEnd/>
          </a:ln>
          <a:effectLst/>
        </p:spPr>
        <p:txBody>
          <a:bodyPr wrap="none" rtlCol="0" anchor="ctr"/>
          <a:lstStyle/>
          <a:p>
            <a:pPr algn="ctr"/>
            <a:endParaRPr lang="en-US"/>
          </a:p>
        </p:txBody>
      </p:sp>
      <p:sp>
        <p:nvSpPr>
          <p:cNvPr id="5" name="Rectangle 4"/>
          <p:cNvSpPr/>
          <p:nvPr/>
        </p:nvSpPr>
        <p:spPr bwMode="auto">
          <a:xfrm>
            <a:off x="3161414" y="2806994"/>
            <a:ext cx="4451498" cy="499731"/>
          </a:xfrm>
          <a:prstGeom prst="rect">
            <a:avLst/>
          </a:prstGeom>
          <a:noFill/>
          <a:ln w="28575">
            <a:solidFill>
              <a:srgbClr val="FFC000"/>
            </a:solidFill>
            <a:round/>
            <a:headEnd/>
            <a:tailEnd/>
          </a:ln>
          <a:effectLst/>
        </p:spPr>
        <p:txBody>
          <a:bodyPr wrap="none" rtlCol="0" anchor="ctr"/>
          <a:lstStyle/>
          <a:p>
            <a:pPr algn="ctr"/>
            <a:endParaRPr lang="en-US"/>
          </a:p>
        </p:txBody>
      </p:sp>
      <p:sp>
        <p:nvSpPr>
          <p:cNvPr id="6" name="Rectangle 5"/>
          <p:cNvSpPr/>
          <p:nvPr/>
        </p:nvSpPr>
        <p:spPr bwMode="auto">
          <a:xfrm>
            <a:off x="3161414" y="3772117"/>
            <a:ext cx="4451498" cy="499731"/>
          </a:xfrm>
          <a:prstGeom prst="rect">
            <a:avLst/>
          </a:prstGeom>
          <a:noFill/>
          <a:ln w="28575">
            <a:solidFill>
              <a:srgbClr val="FFC000"/>
            </a:solidFill>
            <a:round/>
            <a:headEnd/>
            <a:tailEnd/>
          </a:ln>
          <a:effectLst/>
        </p:spPr>
        <p:txBody>
          <a:bodyPr wrap="none" rtlCol="0" anchor="ctr"/>
          <a:lstStyle/>
          <a:p>
            <a:pPr algn="ctr"/>
            <a:endParaRPr lang="en-US"/>
          </a:p>
        </p:txBody>
      </p:sp>
      <p:pic>
        <p:nvPicPr>
          <p:cNvPr id="1026" name="Picture 2" descr="Doing Without Databases in the 21st Century | by Lance Gutteridge |  codebur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9210" y="4652176"/>
            <a:ext cx="1695893" cy="1343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368903" y="5139201"/>
            <a:ext cx="1244009" cy="369332"/>
          </a:xfrm>
          <a:prstGeom prst="rect">
            <a:avLst/>
          </a:prstGeom>
          <a:noFill/>
        </p:spPr>
        <p:txBody>
          <a:bodyPr wrap="square" rtlCol="0">
            <a:spAutoFit/>
          </a:bodyPr>
          <a:lstStyle/>
          <a:p>
            <a:r>
              <a:rPr lang="en-US" b="1" dirty="0" smtClean="0"/>
              <a:t>Database</a:t>
            </a:r>
            <a:endParaRPr lang="en-US" b="1" dirty="0"/>
          </a:p>
        </p:txBody>
      </p:sp>
    </p:spTree>
    <p:extLst>
      <p:ext uri="{BB962C8B-B14F-4D97-AF65-F5344CB8AC3E}">
        <p14:creationId xmlns:p14="http://schemas.microsoft.com/office/powerpoint/2010/main" val="25653089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b="1" dirty="0"/>
              <a:t>Physical Level</a:t>
            </a:r>
          </a:p>
        </p:txBody>
      </p:sp>
      <p:sp>
        <p:nvSpPr>
          <p:cNvPr id="3" name="Content Placeholder 2"/>
          <p:cNvSpPr>
            <a:spLocks noGrp="1"/>
          </p:cNvSpPr>
          <p:nvPr>
            <p:ph idx="1"/>
          </p:nvPr>
        </p:nvSpPr>
        <p:spPr>
          <a:xfrm>
            <a:off x="1063256" y="1010929"/>
            <a:ext cx="9824484" cy="5486400"/>
          </a:xfrm>
        </p:spPr>
        <p:txBody>
          <a:bodyPr/>
          <a:lstStyle/>
          <a:p>
            <a:pPr algn="l" fontAlgn="base">
              <a:spcAft>
                <a:spcPts val="600"/>
              </a:spcAft>
              <a:buFont typeface="Wingdings" panose="05000000000000000000" pitchFamily="2" charset="2"/>
              <a:buChar char="Ø"/>
            </a:pPr>
            <a:r>
              <a:rPr lang="en-US" sz="2400" dirty="0"/>
              <a:t>The lowest level of </a:t>
            </a:r>
            <a:r>
              <a:rPr lang="en-US" sz="2400" b="1" dirty="0"/>
              <a:t> architecture of a database system </a:t>
            </a:r>
            <a:r>
              <a:rPr lang="en-US" sz="2400" dirty="0"/>
              <a:t>is the physical level, also known as the internal level.</a:t>
            </a:r>
          </a:p>
          <a:p>
            <a:pPr algn="l" fontAlgn="base">
              <a:spcAft>
                <a:spcPts val="600"/>
              </a:spcAft>
              <a:buFont typeface="Wingdings" panose="05000000000000000000" pitchFamily="2" charset="2"/>
              <a:buChar char="Ø"/>
            </a:pPr>
            <a:r>
              <a:rPr lang="en-US" sz="2400" dirty="0"/>
              <a:t>This physical level answer the questions how the data is stored in the database ?</a:t>
            </a:r>
          </a:p>
          <a:p>
            <a:pPr algn="l" fontAlgn="base">
              <a:spcAft>
                <a:spcPts val="600"/>
              </a:spcAft>
              <a:buFont typeface="Wingdings" panose="05000000000000000000" pitchFamily="2" charset="2"/>
              <a:buChar char="Ø"/>
            </a:pPr>
            <a:r>
              <a:rPr lang="en-US" sz="2400" dirty="0"/>
              <a:t>The data is stored in the external hard drives in bits and bytes at the physical level.</a:t>
            </a:r>
          </a:p>
          <a:p>
            <a:pPr algn="l" fontAlgn="base">
              <a:spcAft>
                <a:spcPts val="600"/>
              </a:spcAft>
              <a:buFont typeface="Wingdings" panose="05000000000000000000" pitchFamily="2" charset="2"/>
              <a:buChar char="Ø"/>
            </a:pPr>
            <a:r>
              <a:rPr lang="en-US" sz="2400" dirty="0"/>
              <a:t>The physical level is also responsible for </a:t>
            </a:r>
            <a:r>
              <a:rPr lang="en-US" sz="2400" b="1" dirty="0"/>
              <a:t>the Compression</a:t>
            </a:r>
            <a:r>
              <a:rPr lang="en-US" sz="2400" dirty="0"/>
              <a:t> and </a:t>
            </a:r>
            <a:r>
              <a:rPr lang="en-US" sz="2400" b="1" dirty="0"/>
              <a:t>Encryption</a:t>
            </a:r>
            <a:r>
              <a:rPr lang="en-US" sz="2400" dirty="0"/>
              <a:t> of data.</a:t>
            </a:r>
          </a:p>
          <a:p>
            <a:pPr algn="l" fontAlgn="base">
              <a:spcAft>
                <a:spcPts val="600"/>
              </a:spcAft>
              <a:buFont typeface="Wingdings" panose="05000000000000000000" pitchFamily="2" charset="2"/>
              <a:buChar char="Ø"/>
            </a:pPr>
            <a:r>
              <a:rPr lang="en-US" sz="2400" dirty="0"/>
              <a:t>Physical level indirectly used to describe complex level data structure in detail.</a:t>
            </a:r>
          </a:p>
        </p:txBody>
      </p:sp>
    </p:spTree>
    <p:extLst>
      <p:ext uri="{BB962C8B-B14F-4D97-AF65-F5344CB8AC3E}">
        <p14:creationId xmlns:p14="http://schemas.microsoft.com/office/powerpoint/2010/main" val="298765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b="1" dirty="0"/>
              <a:t>Conceptual Level</a:t>
            </a:r>
          </a:p>
        </p:txBody>
      </p:sp>
      <p:sp>
        <p:nvSpPr>
          <p:cNvPr id="3" name="Content Placeholder 2"/>
          <p:cNvSpPr>
            <a:spLocks noGrp="1"/>
          </p:cNvSpPr>
          <p:nvPr>
            <p:ph idx="1"/>
          </p:nvPr>
        </p:nvSpPr>
        <p:spPr>
          <a:xfrm>
            <a:off x="365760" y="1005840"/>
            <a:ext cx="10171105" cy="5486400"/>
          </a:xfrm>
        </p:spPr>
        <p:txBody>
          <a:bodyPr/>
          <a:lstStyle/>
          <a:p>
            <a:pPr algn="l" fontAlgn="base">
              <a:spcAft>
                <a:spcPts val="600"/>
              </a:spcAft>
              <a:buFont typeface="Wingdings" panose="05000000000000000000" pitchFamily="2" charset="2"/>
              <a:buChar char="Ø"/>
            </a:pPr>
            <a:r>
              <a:rPr lang="en-US" dirty="0"/>
              <a:t>The conceptual level  is also known as the logical level.</a:t>
            </a:r>
          </a:p>
          <a:p>
            <a:pPr algn="l" fontAlgn="base">
              <a:spcAft>
                <a:spcPts val="600"/>
              </a:spcAft>
              <a:buFont typeface="Wingdings" panose="05000000000000000000" pitchFamily="2" charset="2"/>
              <a:buChar char="Ø"/>
            </a:pPr>
            <a:r>
              <a:rPr lang="en-US" dirty="0"/>
              <a:t>The conceptual level of architecture of  a database system specifies the relationships between various data tables and describes how the database looks to the users conceptually.</a:t>
            </a:r>
          </a:p>
          <a:p>
            <a:pPr algn="l" fontAlgn="base">
              <a:spcAft>
                <a:spcPts val="600"/>
              </a:spcAft>
              <a:buFont typeface="Wingdings" panose="05000000000000000000" pitchFamily="2" charset="2"/>
              <a:buChar char="Ø"/>
            </a:pPr>
            <a:r>
              <a:rPr lang="en-US" dirty="0"/>
              <a:t>The conceptual level does not have any relation to how the data in the database is stored.</a:t>
            </a:r>
          </a:p>
          <a:p>
            <a:pPr algn="l" fontAlgn="base">
              <a:spcAft>
                <a:spcPts val="600"/>
              </a:spcAft>
              <a:buFont typeface="Wingdings" panose="05000000000000000000" pitchFamily="2" charset="2"/>
              <a:buChar char="Ø"/>
            </a:pPr>
            <a:r>
              <a:rPr lang="en-US" dirty="0"/>
              <a:t>The conceptual level  answer the question what data is stored in the database ?</a:t>
            </a:r>
          </a:p>
          <a:p>
            <a:pPr algn="l" fontAlgn="base">
              <a:spcAft>
                <a:spcPts val="600"/>
              </a:spcAft>
              <a:buFont typeface="Wingdings" panose="05000000000000000000" pitchFamily="2" charset="2"/>
              <a:buChar char="Ø"/>
            </a:pPr>
            <a:r>
              <a:rPr lang="en-US" dirty="0"/>
              <a:t>The conceptual level of database architecture describes the structure of the whole database.</a:t>
            </a:r>
          </a:p>
          <a:p>
            <a:pPr algn="l" fontAlgn="base">
              <a:spcAft>
                <a:spcPts val="600"/>
              </a:spcAft>
              <a:buFont typeface="Wingdings" panose="05000000000000000000" pitchFamily="2" charset="2"/>
              <a:buChar char="Ø"/>
            </a:pPr>
            <a:r>
              <a:rPr lang="en-US" dirty="0"/>
              <a:t>At a conceptual level, internal detail such as the implementation of data is hidden. This concept is also known as </a:t>
            </a:r>
            <a:r>
              <a:rPr lang="en-US" b="1" dirty="0"/>
              <a:t>data abstraction</a:t>
            </a:r>
            <a:r>
              <a:rPr lang="en-US" dirty="0"/>
              <a:t>.</a:t>
            </a:r>
          </a:p>
          <a:p>
            <a:pPr algn="l" fontAlgn="base">
              <a:spcAft>
                <a:spcPts val="600"/>
              </a:spcAft>
              <a:buFont typeface="Wingdings" panose="05000000000000000000" pitchFamily="2" charset="2"/>
              <a:buChar char="Ø"/>
            </a:pPr>
            <a:r>
              <a:rPr lang="en-US" dirty="0"/>
              <a:t>Generally, programmer and administrator work at conceptual or logical level.</a:t>
            </a:r>
          </a:p>
        </p:txBody>
      </p:sp>
    </p:spTree>
    <p:extLst>
      <p:ext uri="{BB962C8B-B14F-4D97-AF65-F5344CB8AC3E}">
        <p14:creationId xmlns:p14="http://schemas.microsoft.com/office/powerpoint/2010/main" val="24919096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b="1" dirty="0"/>
              <a:t>External Level</a:t>
            </a:r>
          </a:p>
        </p:txBody>
      </p:sp>
      <p:sp>
        <p:nvSpPr>
          <p:cNvPr id="3" name="Content Placeholder 2"/>
          <p:cNvSpPr>
            <a:spLocks noGrp="1"/>
          </p:cNvSpPr>
          <p:nvPr>
            <p:ph idx="1"/>
          </p:nvPr>
        </p:nvSpPr>
        <p:spPr>
          <a:xfrm>
            <a:off x="365760" y="1005840"/>
            <a:ext cx="10054147" cy="5486400"/>
          </a:xfrm>
        </p:spPr>
        <p:txBody>
          <a:bodyPr/>
          <a:lstStyle/>
          <a:p>
            <a:pPr algn="l" fontAlgn="base">
              <a:spcAft>
                <a:spcPts val="600"/>
              </a:spcAft>
              <a:buFont typeface="Wingdings" panose="05000000000000000000" pitchFamily="2" charset="2"/>
              <a:buChar char="Ø"/>
            </a:pPr>
            <a:r>
              <a:rPr lang="en-US" sz="2400" dirty="0"/>
              <a:t>The highest level in the 3 tier architecture of DBMS is the external level and closest to the user. It is also called the </a:t>
            </a:r>
            <a:r>
              <a:rPr lang="en-US" sz="2400" b="1" dirty="0"/>
              <a:t>view level </a:t>
            </a:r>
            <a:r>
              <a:rPr lang="en-US" sz="2400" dirty="0"/>
              <a:t>or </a:t>
            </a:r>
            <a:r>
              <a:rPr lang="en-US" sz="2400" b="1" dirty="0"/>
              <a:t>superficial level</a:t>
            </a:r>
            <a:r>
              <a:rPr lang="en-US" sz="2400" dirty="0"/>
              <a:t>.</a:t>
            </a:r>
          </a:p>
          <a:p>
            <a:pPr algn="l" fontAlgn="base">
              <a:spcAft>
                <a:spcPts val="600"/>
              </a:spcAft>
              <a:buFont typeface="Wingdings" panose="05000000000000000000" pitchFamily="2" charset="2"/>
              <a:buChar char="Ø"/>
            </a:pPr>
            <a:r>
              <a:rPr lang="en-US" sz="2400" dirty="0"/>
              <a:t>This schema also contains subschema. Each subschema describes each view of the database.</a:t>
            </a:r>
          </a:p>
          <a:p>
            <a:pPr algn="l" fontAlgn="base">
              <a:spcAft>
                <a:spcPts val="600"/>
              </a:spcAft>
              <a:buFont typeface="Wingdings" panose="05000000000000000000" pitchFamily="2" charset="2"/>
              <a:buChar char="Ø"/>
            </a:pPr>
            <a:r>
              <a:rPr lang="en-US" sz="2400" dirty="0"/>
              <a:t>External level shows only the relevant data to the users in the form of views and hides the remaining data.</a:t>
            </a:r>
          </a:p>
          <a:p>
            <a:pPr algn="l" fontAlgn="base">
              <a:spcAft>
                <a:spcPts val="600"/>
              </a:spcAft>
              <a:buFont typeface="Wingdings" panose="05000000000000000000" pitchFamily="2" charset="2"/>
              <a:buChar char="Ø"/>
            </a:pPr>
            <a:r>
              <a:rPr lang="en-US" sz="2400" dirty="0" smtClean="0"/>
              <a:t>All </a:t>
            </a:r>
            <a:r>
              <a:rPr lang="en-US" sz="2400" dirty="0"/>
              <a:t>individual user can see the data as a different view as per their requirements.</a:t>
            </a:r>
          </a:p>
          <a:p>
            <a:pPr algn="l" fontAlgn="base">
              <a:spcAft>
                <a:spcPts val="600"/>
              </a:spcAft>
              <a:buFont typeface="Wingdings" panose="05000000000000000000" pitchFamily="2" charset="2"/>
              <a:buChar char="Ø"/>
            </a:pPr>
            <a:r>
              <a:rPr lang="en-US" sz="2400" dirty="0"/>
              <a:t>External level of three schema architecture in DBMS describes database part that a user or a particular group of the user is interested in and hide remaining database from that user or group of user.</a:t>
            </a:r>
          </a:p>
        </p:txBody>
      </p:sp>
    </p:spTree>
    <p:extLst>
      <p:ext uri="{BB962C8B-B14F-4D97-AF65-F5344CB8AC3E}">
        <p14:creationId xmlns:p14="http://schemas.microsoft.com/office/powerpoint/2010/main" val="35095516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smtClean="0"/>
              <a:t>Example</a:t>
            </a:r>
            <a:endParaRPr lang="en-US" b="1" dirty="0"/>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65238"/>
            <a:ext cx="5429250" cy="490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4122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Data Independence</a:t>
            </a:r>
            <a:endParaRPr lang="en-IN" dirty="0"/>
          </a:p>
        </p:txBody>
      </p:sp>
      <p:sp>
        <p:nvSpPr>
          <p:cNvPr id="3" name="Content Placeholder 2"/>
          <p:cNvSpPr>
            <a:spLocks noGrp="1"/>
          </p:cNvSpPr>
          <p:nvPr>
            <p:ph idx="1"/>
          </p:nvPr>
        </p:nvSpPr>
        <p:spPr>
          <a:xfrm>
            <a:off x="365760" y="1005840"/>
            <a:ext cx="9915924" cy="5486400"/>
          </a:xfrm>
        </p:spPr>
        <p:txBody>
          <a:bodyPr/>
          <a:lstStyle/>
          <a:p>
            <a:pPr algn="l">
              <a:spcAft>
                <a:spcPts val="600"/>
              </a:spcAft>
              <a:buFont typeface="Wingdings" panose="05000000000000000000" pitchFamily="2" charset="2"/>
              <a:buChar char="Ø"/>
            </a:pPr>
            <a:r>
              <a:rPr lang="en-US" altLang="en-US" sz="2400" dirty="0"/>
              <a:t>When a schema at a lower level is changed, only the mappings between this schema and higher-level schemas need to be changed in a DBMS that fully supports data independence. </a:t>
            </a:r>
          </a:p>
          <a:p>
            <a:pPr algn="l">
              <a:spcAft>
                <a:spcPts val="600"/>
              </a:spcAft>
              <a:buFont typeface="Wingdings" panose="05000000000000000000" pitchFamily="2" charset="2"/>
              <a:buChar char="Ø"/>
            </a:pPr>
            <a:r>
              <a:rPr lang="en-US" altLang="en-US" sz="2400" dirty="0"/>
              <a:t>The higher-level schemas themselves are unchanged. </a:t>
            </a:r>
          </a:p>
          <a:p>
            <a:pPr algn="l">
              <a:spcAft>
                <a:spcPts val="600"/>
              </a:spcAft>
              <a:buFont typeface="Wingdings" panose="05000000000000000000" pitchFamily="2" charset="2"/>
              <a:buChar char="Ø"/>
            </a:pPr>
            <a:r>
              <a:rPr lang="en-US" altLang="en-US" sz="2400" dirty="0"/>
              <a:t> The application programs need not be changed since they refer to the external schemas.</a:t>
            </a:r>
          </a:p>
          <a:p>
            <a:pPr algn="l">
              <a:spcAft>
                <a:spcPts val="600"/>
              </a:spcAft>
              <a:buFont typeface="Wingdings" panose="05000000000000000000" pitchFamily="2" charset="2"/>
              <a:buChar char="Ø"/>
            </a:pPr>
            <a:r>
              <a:rPr lang="en-US" sz="2400" dirty="0"/>
              <a:t>Data Independence is the property of DBMS that helps you to change the Database schema at one level of a database system without requiring to change the schema at the next higher level.</a:t>
            </a:r>
          </a:p>
          <a:p>
            <a:pPr algn="l">
              <a:spcAft>
                <a:spcPts val="600"/>
              </a:spcAft>
              <a:buFont typeface="Wingdings" panose="05000000000000000000" pitchFamily="2" charset="2"/>
              <a:buChar char="Ø"/>
            </a:pPr>
            <a:endParaRPr lang="en-US" altLang="en-US" sz="2400" b="1" dirty="0"/>
          </a:p>
        </p:txBody>
      </p:sp>
    </p:spTree>
    <p:extLst>
      <p:ext uri="{BB962C8B-B14F-4D97-AF65-F5344CB8AC3E}">
        <p14:creationId xmlns:p14="http://schemas.microsoft.com/office/powerpoint/2010/main" val="26888797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Program-Data Independence</a:t>
            </a:r>
          </a:p>
        </p:txBody>
      </p:sp>
      <p:sp>
        <p:nvSpPr>
          <p:cNvPr id="3" name="Content Placeholder 2"/>
          <p:cNvSpPr>
            <a:spLocks noGrp="1"/>
          </p:cNvSpPr>
          <p:nvPr>
            <p:ph idx="1"/>
          </p:nvPr>
        </p:nvSpPr>
        <p:spPr/>
        <p:txBody>
          <a:bodyPr/>
          <a:lstStyle/>
          <a:p>
            <a:endParaRPr lang="en-US" dirty="0"/>
          </a:p>
        </p:txBody>
      </p:sp>
      <p:pic>
        <p:nvPicPr>
          <p:cNvPr id="4" name="Picture 2"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71625"/>
            <a:ext cx="6105525"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4572000" y="1084263"/>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r>
              <a:rPr lang="en-US" altLang="en-US" dirty="0">
                <a:solidFill>
                  <a:srgbClr val="0070C0"/>
                </a:solidFill>
                <a:latin typeface="Bahnschrift SemiBold" panose="020B0502040204020203" pitchFamily="34" charset="0"/>
              </a:rPr>
              <a:t>The “</a:t>
            </a:r>
            <a:r>
              <a:rPr lang="en-US" altLang="en-US" dirty="0" err="1">
                <a:solidFill>
                  <a:srgbClr val="0070C0"/>
                </a:solidFill>
                <a:latin typeface="Bahnschrift SemiBold" panose="020B0502040204020203" pitchFamily="34" charset="0"/>
              </a:rPr>
              <a:t>centre</a:t>
            </a:r>
            <a:r>
              <a:rPr lang="en-US" altLang="en-US" dirty="0">
                <a:solidFill>
                  <a:srgbClr val="0070C0"/>
                </a:solidFill>
                <a:latin typeface="Bahnschrift SemiBold" panose="020B0502040204020203" pitchFamily="34" charset="0"/>
              </a:rPr>
              <a:t>” application is assumed to be built after the other two</a:t>
            </a:r>
          </a:p>
        </p:txBody>
      </p:sp>
      <p:sp>
        <p:nvSpPr>
          <p:cNvPr id="6" name="Freeform 5"/>
          <p:cNvSpPr/>
          <p:nvPr/>
        </p:nvSpPr>
        <p:spPr>
          <a:xfrm>
            <a:off x="6018213" y="1392238"/>
            <a:ext cx="2559050" cy="1287462"/>
          </a:xfrm>
          <a:custGeom>
            <a:avLst/>
            <a:gdLst>
              <a:gd name="connsiteX0" fmla="*/ 0 w 2559051"/>
              <a:gd name="connsiteY0" fmla="*/ 1286540 h 1286540"/>
              <a:gd name="connsiteX1" fmla="*/ 669851 w 2559051"/>
              <a:gd name="connsiteY1" fmla="*/ 1031358 h 1286540"/>
              <a:gd name="connsiteX2" fmla="*/ 1552353 w 2559051"/>
              <a:gd name="connsiteY2" fmla="*/ 1052623 h 1286540"/>
              <a:gd name="connsiteX3" fmla="*/ 2530549 w 2559051"/>
              <a:gd name="connsiteY3" fmla="*/ 903768 h 1286540"/>
              <a:gd name="connsiteX4" fmla="*/ 2200939 w 2559051"/>
              <a:gd name="connsiteY4" fmla="*/ 0 h 1286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9051" h="1286540">
                <a:moveTo>
                  <a:pt x="0" y="1286540"/>
                </a:moveTo>
                <a:cubicBezTo>
                  <a:pt x="205563" y="1178442"/>
                  <a:pt x="411126" y="1070344"/>
                  <a:pt x="669851" y="1031358"/>
                </a:cubicBezTo>
                <a:cubicBezTo>
                  <a:pt x="928577" y="992372"/>
                  <a:pt x="1242237" y="1073888"/>
                  <a:pt x="1552353" y="1052623"/>
                </a:cubicBezTo>
                <a:cubicBezTo>
                  <a:pt x="1862469" y="1031358"/>
                  <a:pt x="2422451" y="1079205"/>
                  <a:pt x="2530549" y="903768"/>
                </a:cubicBezTo>
                <a:cubicBezTo>
                  <a:pt x="2638647" y="728331"/>
                  <a:pt x="2419793" y="364165"/>
                  <a:pt x="2200939" y="0"/>
                </a:cubicBezTo>
              </a:path>
            </a:pathLst>
          </a:custGeom>
          <a:noFill/>
          <a:ln w="38100">
            <a:solidFill>
              <a:srgbClr val="0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8653090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solidFill>
                <a:srgbClr val="4157AD"/>
              </a:solidFill>
              <a:latin typeface="Segoe UI Semibold" panose="020B0702040204020203" pitchFamily="34" charset="0"/>
            </a:endParaRPr>
          </a:p>
          <a:p>
            <a:r>
              <a:rPr lang="en-US" sz="3400" dirty="0" smtClean="0"/>
              <a:t>Agenda</a:t>
            </a:r>
            <a:endParaRPr lang="en-US" sz="3400" dirty="0"/>
          </a:p>
          <a:p>
            <a:endParaRPr lang="en-IN" dirty="0"/>
          </a:p>
        </p:txBody>
      </p:sp>
      <p:sp>
        <p:nvSpPr>
          <p:cNvPr id="3" name="Content Placeholder 2"/>
          <p:cNvSpPr>
            <a:spLocks noGrp="1"/>
          </p:cNvSpPr>
          <p:nvPr>
            <p:ph idx="1"/>
          </p:nvPr>
        </p:nvSpPr>
        <p:spPr>
          <a:xfrm>
            <a:off x="1143000" y="1005840"/>
            <a:ext cx="10561320" cy="5486400"/>
          </a:xfrm>
        </p:spPr>
        <p:txBody>
          <a:bodyPr/>
          <a:lstStyle/>
          <a:p>
            <a:pPr>
              <a:spcAft>
                <a:spcPts val="1200"/>
              </a:spcAft>
              <a:buFont typeface="Wingdings" panose="05000000000000000000" pitchFamily="2" charset="2"/>
              <a:buChar char="Ø"/>
            </a:pPr>
            <a:r>
              <a:rPr lang="en-IN" sz="2400" b="1" kern="1200" dirty="0">
                <a:solidFill>
                  <a:srgbClr val="002060"/>
                </a:solidFill>
              </a:rPr>
              <a:t>Database System</a:t>
            </a:r>
            <a:endParaRPr lang="en-IN" sz="3200" b="1" kern="1200" dirty="0">
              <a:solidFill>
                <a:srgbClr val="002060"/>
              </a:solidFill>
              <a:cs typeface="Calibri" panose="020F0502020204030204" pitchFamily="34" charset="0"/>
            </a:endParaRPr>
          </a:p>
          <a:p>
            <a:pPr>
              <a:spcAft>
                <a:spcPts val="1200"/>
              </a:spcAft>
              <a:buFont typeface="Wingdings" panose="05000000000000000000" pitchFamily="2" charset="2"/>
              <a:buChar char="Ø"/>
            </a:pPr>
            <a:r>
              <a:rPr lang="en-IN" sz="2400" b="1" kern="1200" dirty="0">
                <a:solidFill>
                  <a:srgbClr val="002060"/>
                </a:solidFill>
              </a:rPr>
              <a:t>DBMS</a:t>
            </a:r>
          </a:p>
          <a:p>
            <a:pPr>
              <a:spcAft>
                <a:spcPts val="1200"/>
              </a:spcAft>
              <a:buFont typeface="Wingdings" panose="05000000000000000000" pitchFamily="2" charset="2"/>
              <a:buChar char="Ø"/>
            </a:pPr>
            <a:r>
              <a:rPr lang="en-IN" sz="2400" b="1" kern="1200" dirty="0">
                <a:solidFill>
                  <a:srgbClr val="002060"/>
                </a:solidFill>
              </a:rPr>
              <a:t>Database System Environment</a:t>
            </a:r>
          </a:p>
          <a:p>
            <a:pPr>
              <a:spcAft>
                <a:spcPts val="1200"/>
              </a:spcAft>
              <a:buFont typeface="Wingdings" panose="05000000000000000000" pitchFamily="2" charset="2"/>
              <a:buChar char="Ø"/>
            </a:pPr>
            <a:r>
              <a:rPr lang="en-IN" sz="2400" b="1" kern="1200" dirty="0">
                <a:solidFill>
                  <a:srgbClr val="002060"/>
                </a:solidFill>
              </a:rPr>
              <a:t>Advantages of DBMS over File Systems</a:t>
            </a:r>
          </a:p>
          <a:p>
            <a:pPr>
              <a:spcAft>
                <a:spcPts val="1200"/>
              </a:spcAft>
              <a:buFont typeface="Wingdings" panose="05000000000000000000" pitchFamily="2" charset="2"/>
              <a:buChar char="Ø"/>
            </a:pPr>
            <a:r>
              <a:rPr lang="en-IN" sz="2400" b="1" kern="1200" dirty="0">
                <a:solidFill>
                  <a:srgbClr val="002060"/>
                </a:solidFill>
              </a:rPr>
              <a:t>Three Schema Architecture</a:t>
            </a:r>
          </a:p>
          <a:p>
            <a:pPr algn="l">
              <a:spcAft>
                <a:spcPts val="1200"/>
              </a:spcAft>
              <a:buFont typeface="Wingdings" panose="05000000000000000000" pitchFamily="2" charset="2"/>
              <a:buChar char="Ø"/>
              <a:defRPr/>
            </a:pPr>
            <a:r>
              <a:rPr lang="en-IN" sz="2400" b="1" kern="1200" dirty="0" smtClean="0">
                <a:solidFill>
                  <a:srgbClr val="002060"/>
                </a:solidFill>
              </a:rPr>
              <a:t>Data </a:t>
            </a:r>
            <a:r>
              <a:rPr lang="en-IN" sz="2400" b="1" kern="1200" dirty="0">
                <a:solidFill>
                  <a:srgbClr val="002060"/>
                </a:solidFill>
              </a:rPr>
              <a:t>Independence</a:t>
            </a:r>
          </a:p>
          <a:p>
            <a:pPr>
              <a:spcAft>
                <a:spcPts val="1200"/>
              </a:spcAft>
              <a:buFont typeface="Wingdings" panose="05000000000000000000" pitchFamily="2" charset="2"/>
              <a:buChar char="Ø"/>
            </a:pPr>
            <a:r>
              <a:rPr lang="en-IN" sz="2400" b="1" kern="1200" dirty="0">
                <a:solidFill>
                  <a:srgbClr val="002060"/>
                </a:solidFill>
              </a:rPr>
              <a:t>Structure of DBMS</a:t>
            </a:r>
          </a:p>
          <a:p>
            <a:pPr>
              <a:spcAft>
                <a:spcPts val="1200"/>
              </a:spcAft>
              <a:buFont typeface="Wingdings" panose="05000000000000000000" pitchFamily="2" charset="2"/>
              <a:buChar char="Ø"/>
            </a:pPr>
            <a:r>
              <a:rPr lang="en-IN" sz="2400" b="1" kern="1200" dirty="0">
                <a:solidFill>
                  <a:srgbClr val="002060"/>
                </a:solidFill>
              </a:rPr>
              <a:t>Users of DBMS</a:t>
            </a:r>
          </a:p>
          <a:p>
            <a:pPr>
              <a:spcAft>
                <a:spcPts val="1200"/>
              </a:spcAft>
              <a:buFont typeface="Wingdings" panose="05000000000000000000" pitchFamily="2" charset="2"/>
              <a:buChar char="Ø"/>
            </a:pPr>
            <a:r>
              <a:rPr lang="en-IN" sz="2400" b="1" kern="1200" dirty="0">
                <a:solidFill>
                  <a:srgbClr val="002060"/>
                </a:solidFill>
              </a:rPr>
              <a:t>Data Model</a:t>
            </a:r>
          </a:p>
        </p:txBody>
      </p:sp>
    </p:spTree>
    <p:extLst>
      <p:ext uri="{BB962C8B-B14F-4D97-AF65-F5344CB8AC3E}">
        <p14:creationId xmlns:p14="http://schemas.microsoft.com/office/powerpoint/2010/main" val="28831504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What are the Problems?</a:t>
            </a:r>
          </a:p>
        </p:txBody>
      </p:sp>
      <p:sp>
        <p:nvSpPr>
          <p:cNvPr id="3" name="Content Placeholder 2"/>
          <p:cNvSpPr>
            <a:spLocks noGrp="1"/>
          </p:cNvSpPr>
          <p:nvPr>
            <p:ph idx="1"/>
          </p:nvPr>
        </p:nvSpPr>
        <p:spPr>
          <a:xfrm>
            <a:off x="365760" y="1005840"/>
            <a:ext cx="9798966" cy="5486400"/>
          </a:xfrm>
        </p:spPr>
        <p:txBody>
          <a:bodyPr/>
          <a:lstStyle/>
          <a:p>
            <a:r>
              <a:rPr lang="en-US" altLang="en-US" sz="2600" dirty="0"/>
              <a:t>Duplicate Data common to 2 or more applications</a:t>
            </a:r>
          </a:p>
          <a:p>
            <a:r>
              <a:rPr lang="en-US" altLang="en-US" sz="2600" dirty="0"/>
              <a:t>Applications Constrained by Existing Data or Applications </a:t>
            </a:r>
          </a:p>
          <a:p>
            <a:pPr lvl="1"/>
            <a:r>
              <a:rPr lang="en-US" altLang="en-US" sz="2400" dirty="0"/>
              <a:t>Where data already exists, newer applications are constrained to use it, to minimize data input and storage  </a:t>
            </a:r>
          </a:p>
          <a:p>
            <a:r>
              <a:rPr lang="en-US" altLang="en-US" sz="2600" dirty="0"/>
              <a:t>Duplicate data leads to Inconsistent Data, or Updating Overheads. </a:t>
            </a:r>
          </a:p>
          <a:p>
            <a:pPr lvl="1"/>
            <a:r>
              <a:rPr lang="en-US" altLang="en-US" sz="2400" dirty="0"/>
              <a:t>If the updating of all copies is not synchronized, they will become inconsistent.  </a:t>
            </a:r>
          </a:p>
          <a:p>
            <a:r>
              <a:rPr lang="en-US" altLang="en-US" sz="2600" dirty="0"/>
              <a:t>Constraining applications leads to Reduced Performance and/or Excessive Maintenance. </a:t>
            </a:r>
          </a:p>
          <a:p>
            <a:pPr lvl="1"/>
            <a:r>
              <a:rPr lang="en-US" altLang="en-US" sz="2400" dirty="0"/>
              <a:t>Although each application may be well planned, the overall data storage situation will become complex and ill thought-out because it is unplanned</a:t>
            </a:r>
            <a:endParaRPr lang="en-US" sz="2400" dirty="0"/>
          </a:p>
        </p:txBody>
      </p:sp>
    </p:spTree>
    <p:extLst>
      <p:ext uri="{BB962C8B-B14F-4D97-AF65-F5344CB8AC3E}">
        <p14:creationId xmlns:p14="http://schemas.microsoft.com/office/powerpoint/2010/main" val="39826853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Program-Data </a:t>
            </a:r>
            <a:r>
              <a:rPr lang="en-US" dirty="0" smtClean="0"/>
              <a:t>Independence (contd.)</a:t>
            </a:r>
            <a:endParaRPr lang="en-US" dirty="0"/>
          </a:p>
        </p:txBody>
      </p:sp>
      <p:sp>
        <p:nvSpPr>
          <p:cNvPr id="3" name="Content Placeholder 2"/>
          <p:cNvSpPr>
            <a:spLocks noGrp="1"/>
          </p:cNvSpPr>
          <p:nvPr>
            <p:ph idx="1"/>
          </p:nvPr>
        </p:nvSpPr>
        <p:spPr/>
        <p:txBody>
          <a:bodyPr/>
          <a:lstStyle/>
          <a:p>
            <a:endParaRPr lang="en-US"/>
          </a:p>
        </p:txBody>
      </p:sp>
      <p:pic>
        <p:nvPicPr>
          <p:cNvPr id="4" name="Content Placeholder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905000" y="1295400"/>
            <a:ext cx="6096000" cy="4594225"/>
          </a:xfrm>
          <a:prstGeom prst="rect">
            <a:avLst/>
          </a:prstGeom>
        </p:spPr>
      </p:pic>
    </p:spTree>
    <p:extLst>
      <p:ext uri="{BB962C8B-B14F-4D97-AF65-F5344CB8AC3E}">
        <p14:creationId xmlns:p14="http://schemas.microsoft.com/office/powerpoint/2010/main" val="21141167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Types Of Data Independence</a:t>
            </a:r>
            <a:endParaRPr lang="en-IN" dirty="0"/>
          </a:p>
        </p:txBody>
      </p:sp>
      <p:sp>
        <p:nvSpPr>
          <p:cNvPr id="3" name="Content Placeholder 2"/>
          <p:cNvSpPr>
            <a:spLocks noGrp="1"/>
          </p:cNvSpPr>
          <p:nvPr>
            <p:ph idx="1"/>
          </p:nvPr>
        </p:nvSpPr>
        <p:spPr>
          <a:xfrm>
            <a:off x="365760" y="1005840"/>
            <a:ext cx="8080816" cy="5486400"/>
          </a:xfrm>
        </p:spPr>
        <p:txBody>
          <a:bodyPr/>
          <a:lstStyle/>
          <a:p>
            <a:pPr algn="l">
              <a:buFont typeface="Wingdings" panose="05000000000000000000" pitchFamily="2" charset="2"/>
              <a:buChar char="Ø"/>
            </a:pPr>
            <a:r>
              <a:rPr lang="en-US" altLang="en-US" sz="2400" b="1" dirty="0"/>
              <a:t>Logical Data </a:t>
            </a:r>
            <a:r>
              <a:rPr lang="en-US" altLang="en-US" sz="2400" b="1" dirty="0" smtClean="0"/>
              <a:t>Independence</a:t>
            </a:r>
            <a:endParaRPr lang="en-US" altLang="en-US" sz="2400" dirty="0"/>
          </a:p>
          <a:p>
            <a:pPr algn="l">
              <a:buFont typeface="Wingdings" panose="05000000000000000000" pitchFamily="2" charset="2"/>
              <a:buChar char="ü"/>
            </a:pPr>
            <a:r>
              <a:rPr lang="en-US" altLang="en-US" sz="2000" dirty="0"/>
              <a:t>The capacity to change the conceptual schema without having to change the external schemas and their application programs.</a:t>
            </a:r>
          </a:p>
          <a:p>
            <a:pPr algn="l">
              <a:buFont typeface="Wingdings" panose="05000000000000000000" pitchFamily="2" charset="2"/>
              <a:buChar char="ü"/>
            </a:pPr>
            <a:r>
              <a:rPr lang="en-US" sz="2000" dirty="0"/>
              <a:t> Only the view definition and mapping head to be changed in DBMS.</a:t>
            </a:r>
          </a:p>
          <a:p>
            <a:pPr algn="l">
              <a:buFont typeface="Wingdings" panose="05000000000000000000" pitchFamily="2" charset="2"/>
              <a:buChar char="ü"/>
            </a:pPr>
            <a:r>
              <a:rPr lang="en-US" altLang="en-US" sz="2000" dirty="0"/>
              <a:t>Example:- We may change the conceptual schema by removing a data item, the external schemas that refer only to the remaining data should not be affected.</a:t>
            </a:r>
          </a:p>
          <a:p>
            <a:pPr algn="l">
              <a:buFont typeface="Wingdings" panose="05000000000000000000" pitchFamily="2" charset="2"/>
              <a:buChar char="Ø"/>
            </a:pPr>
            <a:r>
              <a:rPr lang="en-US" altLang="en-US" sz="2400" b="1" dirty="0"/>
              <a:t>Physical Data </a:t>
            </a:r>
            <a:r>
              <a:rPr lang="en-US" altLang="en-US" sz="2400" b="1" dirty="0" smtClean="0"/>
              <a:t>Independence</a:t>
            </a:r>
            <a:endParaRPr lang="en-US" altLang="en-US" sz="2400" dirty="0"/>
          </a:p>
          <a:p>
            <a:pPr algn="l">
              <a:buFont typeface="Wingdings" panose="05000000000000000000" pitchFamily="2" charset="2"/>
              <a:buChar char="ü"/>
            </a:pPr>
            <a:r>
              <a:rPr lang="en-US" altLang="en-US" sz="1900" dirty="0"/>
              <a:t> </a:t>
            </a:r>
            <a:r>
              <a:rPr lang="en-US" altLang="en-US" sz="2000" dirty="0"/>
              <a:t>The capacity to change the internal schema without having to change the conceptual schema.</a:t>
            </a:r>
          </a:p>
          <a:p>
            <a:pPr algn="l">
              <a:buFont typeface="Wingdings" panose="05000000000000000000" pitchFamily="2" charset="2"/>
              <a:buChar char="ü"/>
            </a:pPr>
            <a:r>
              <a:rPr lang="en-US" sz="2000" dirty="0"/>
              <a:t>Physical independence, you can easily change the physical storage structures or devices with an effect on the conceptual schema but not on external schema.</a:t>
            </a:r>
          </a:p>
          <a:p>
            <a:pPr algn="l">
              <a:buFont typeface="Wingdings" panose="05000000000000000000" pitchFamily="2" charset="2"/>
              <a:buChar char="ü"/>
            </a:pPr>
            <a:r>
              <a:rPr lang="en-US" altLang="en-US" sz="2000" dirty="0"/>
              <a:t>Example:-</a:t>
            </a:r>
            <a:r>
              <a:rPr lang="en-US" sz="2000" dirty="0"/>
              <a:t>Using a new storage device like Hard Drive or Magnetic Tapes</a:t>
            </a:r>
          </a:p>
          <a:p>
            <a:pPr algn="l">
              <a:buFont typeface="Wingdings" panose="05000000000000000000" pitchFamily="2" charset="2"/>
              <a:buChar char="ü"/>
            </a:pPr>
            <a:r>
              <a:rPr lang="en-IN" sz="2000" dirty="0"/>
              <a:t>Modifying indexes</a:t>
            </a:r>
            <a:endParaRPr lang="en-US" altLang="en-US" sz="2000" dirty="0"/>
          </a:p>
        </p:txBody>
      </p:sp>
      <p:pic>
        <p:nvPicPr>
          <p:cNvPr id="4" name="Picture 3"/>
          <p:cNvPicPr>
            <a:picLocks noChangeAspect="1"/>
          </p:cNvPicPr>
          <p:nvPr/>
        </p:nvPicPr>
        <p:blipFill>
          <a:blip r:embed="rId2"/>
          <a:stretch>
            <a:fillRect/>
          </a:stretch>
        </p:blipFill>
        <p:spPr>
          <a:xfrm>
            <a:off x="8648055" y="1169232"/>
            <a:ext cx="3239146" cy="5006715"/>
          </a:xfrm>
          <a:prstGeom prst="rect">
            <a:avLst/>
          </a:prstGeom>
        </p:spPr>
      </p:pic>
    </p:spTree>
    <p:extLst>
      <p:ext uri="{BB962C8B-B14F-4D97-AF65-F5344CB8AC3E}">
        <p14:creationId xmlns:p14="http://schemas.microsoft.com/office/powerpoint/2010/main" val="39265723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effectLst/>
              </a:rPr>
              <a:t>Importance of Data Independence</a:t>
            </a:r>
          </a:p>
        </p:txBody>
      </p:sp>
      <p:sp>
        <p:nvSpPr>
          <p:cNvPr id="3" name="Content Placeholder 2"/>
          <p:cNvSpPr>
            <a:spLocks noGrp="1"/>
          </p:cNvSpPr>
          <p:nvPr>
            <p:ph idx="1"/>
          </p:nvPr>
        </p:nvSpPr>
        <p:spPr>
          <a:xfrm>
            <a:off x="790415" y="1005840"/>
            <a:ext cx="9693288" cy="5486400"/>
          </a:xfrm>
        </p:spPr>
        <p:txBody>
          <a:bodyPr/>
          <a:lstStyle/>
          <a:p>
            <a:pPr algn="l">
              <a:spcAft>
                <a:spcPts val="1200"/>
              </a:spcAft>
              <a:buFont typeface="Wingdings" panose="05000000000000000000" pitchFamily="2" charset="2"/>
              <a:buChar char="Ø"/>
            </a:pPr>
            <a:r>
              <a:rPr lang="en-US" dirty="0"/>
              <a:t>It helps  to improve the quality of the data.</a:t>
            </a:r>
          </a:p>
          <a:p>
            <a:pPr algn="l">
              <a:spcAft>
                <a:spcPts val="1200"/>
              </a:spcAft>
              <a:buFont typeface="Wingdings" panose="05000000000000000000" pitchFamily="2" charset="2"/>
              <a:buChar char="Ø"/>
            </a:pPr>
            <a:r>
              <a:rPr lang="en-US" dirty="0"/>
              <a:t>Database system maintenance becomes affordable.</a:t>
            </a:r>
          </a:p>
          <a:p>
            <a:pPr algn="l">
              <a:spcAft>
                <a:spcPts val="1200"/>
              </a:spcAft>
              <a:buFont typeface="Wingdings" panose="05000000000000000000" pitchFamily="2" charset="2"/>
              <a:buChar char="Ø"/>
            </a:pPr>
            <a:r>
              <a:rPr lang="en-US" dirty="0"/>
              <a:t>Enforcement of standards and improvement in database security.</a:t>
            </a:r>
          </a:p>
          <a:p>
            <a:pPr algn="l">
              <a:spcAft>
                <a:spcPts val="1200"/>
              </a:spcAft>
              <a:buFont typeface="Wingdings" panose="05000000000000000000" pitchFamily="2" charset="2"/>
              <a:buChar char="Ø"/>
            </a:pPr>
            <a:r>
              <a:rPr lang="en-US" dirty="0"/>
              <a:t>You don’t need to alter data structure in application programs.</a:t>
            </a:r>
          </a:p>
          <a:p>
            <a:pPr algn="l">
              <a:spcAft>
                <a:spcPts val="1200"/>
              </a:spcAft>
              <a:buFont typeface="Wingdings" panose="05000000000000000000" pitchFamily="2" charset="2"/>
              <a:buChar char="Ø"/>
            </a:pPr>
            <a:r>
              <a:rPr lang="en-US" dirty="0"/>
              <a:t>Permit developers to focus on the general structure of the Database rather than worrying about the internal implementation.</a:t>
            </a:r>
          </a:p>
          <a:p>
            <a:pPr algn="l">
              <a:spcAft>
                <a:spcPts val="1200"/>
              </a:spcAft>
              <a:buFont typeface="Wingdings" panose="05000000000000000000" pitchFamily="2" charset="2"/>
              <a:buChar char="Ø"/>
            </a:pPr>
            <a:r>
              <a:rPr lang="en-US" dirty="0"/>
              <a:t>It allows  to improve state which is undamaged or undivided</a:t>
            </a:r>
          </a:p>
          <a:p>
            <a:pPr algn="l">
              <a:spcAft>
                <a:spcPts val="1200"/>
              </a:spcAft>
              <a:buFont typeface="Wingdings" panose="05000000000000000000" pitchFamily="2" charset="2"/>
              <a:buChar char="Ø"/>
            </a:pPr>
            <a:r>
              <a:rPr lang="en-US" dirty="0"/>
              <a:t>Database incongruity is vastly reduced.</a:t>
            </a:r>
          </a:p>
          <a:p>
            <a:pPr algn="l">
              <a:spcAft>
                <a:spcPts val="1200"/>
              </a:spcAft>
              <a:buFont typeface="Wingdings" panose="05000000000000000000" pitchFamily="2" charset="2"/>
              <a:buChar char="Ø"/>
            </a:pPr>
            <a:r>
              <a:rPr lang="en-US" dirty="0"/>
              <a:t>Easily make modifications in the physical level is needed to improve the performance of the system.</a:t>
            </a:r>
          </a:p>
        </p:txBody>
      </p:sp>
    </p:spTree>
    <p:extLst>
      <p:ext uri="{BB962C8B-B14F-4D97-AF65-F5344CB8AC3E}">
        <p14:creationId xmlns:p14="http://schemas.microsoft.com/office/powerpoint/2010/main" val="31113646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DBMS COMPONENT MODULES</a:t>
            </a:r>
          </a:p>
        </p:txBody>
      </p:sp>
      <p:sp>
        <p:nvSpPr>
          <p:cNvPr id="3" name="Content Placeholder 2"/>
          <p:cNvSpPr>
            <a:spLocks noGrp="1"/>
          </p:cNvSpPr>
          <p:nvPr>
            <p:ph idx="1"/>
          </p:nvPr>
        </p:nvSpPr>
        <p:spPr>
          <a:xfrm>
            <a:off x="898902" y="1005840"/>
            <a:ext cx="10805418" cy="5486400"/>
          </a:xfrm>
        </p:spPr>
        <p:txBody>
          <a:bodyPr/>
          <a:lstStyle/>
          <a:p>
            <a:pPr>
              <a:spcBef>
                <a:spcPts val="0"/>
              </a:spcBef>
              <a:spcAft>
                <a:spcPts val="600"/>
              </a:spcAft>
              <a:buFont typeface="Wingdings" panose="05000000000000000000" pitchFamily="2" charset="2"/>
              <a:buChar char="Ø"/>
            </a:pPr>
            <a:r>
              <a:rPr lang="en-IN" sz="2400" dirty="0"/>
              <a:t>Stored data </a:t>
            </a:r>
            <a:r>
              <a:rPr lang="en-IN" sz="2400" dirty="0" smtClean="0"/>
              <a:t>manager</a:t>
            </a:r>
            <a:endParaRPr lang="en-IN" sz="2400" dirty="0"/>
          </a:p>
          <a:p>
            <a:pPr>
              <a:spcBef>
                <a:spcPts val="0"/>
              </a:spcBef>
              <a:spcAft>
                <a:spcPts val="600"/>
              </a:spcAft>
              <a:buFont typeface="Wingdings" panose="05000000000000000000" pitchFamily="2" charset="2"/>
              <a:buChar char="Ø"/>
            </a:pPr>
            <a:r>
              <a:rPr lang="en-IN" sz="2400" dirty="0"/>
              <a:t> DDL compiler</a:t>
            </a:r>
          </a:p>
          <a:p>
            <a:pPr>
              <a:spcBef>
                <a:spcPts val="0"/>
              </a:spcBef>
              <a:spcAft>
                <a:spcPts val="600"/>
              </a:spcAft>
              <a:buFont typeface="Wingdings" panose="05000000000000000000" pitchFamily="2" charset="2"/>
              <a:buChar char="Ø"/>
            </a:pPr>
            <a:r>
              <a:rPr lang="en-IN" sz="2400" dirty="0"/>
              <a:t> Interactive query interface </a:t>
            </a:r>
          </a:p>
          <a:p>
            <a:pPr>
              <a:spcBef>
                <a:spcPts val="0"/>
              </a:spcBef>
              <a:spcAft>
                <a:spcPts val="600"/>
              </a:spcAft>
              <a:buFont typeface="Wingdings" panose="05000000000000000000" pitchFamily="2" charset="2"/>
              <a:buChar char="ü"/>
            </a:pPr>
            <a:r>
              <a:rPr lang="en-IN" sz="2400" dirty="0"/>
              <a:t>      Query compiler </a:t>
            </a:r>
          </a:p>
          <a:p>
            <a:pPr>
              <a:spcBef>
                <a:spcPts val="0"/>
              </a:spcBef>
              <a:spcAft>
                <a:spcPts val="600"/>
              </a:spcAft>
              <a:buFont typeface="Wingdings" panose="05000000000000000000" pitchFamily="2" charset="2"/>
              <a:buChar char="ü"/>
            </a:pPr>
            <a:r>
              <a:rPr lang="en-IN" sz="2400" dirty="0"/>
              <a:t>      Query optimizer </a:t>
            </a:r>
          </a:p>
          <a:p>
            <a:pPr>
              <a:spcBef>
                <a:spcPts val="0"/>
              </a:spcBef>
              <a:spcAft>
                <a:spcPts val="600"/>
              </a:spcAft>
              <a:buFont typeface="Wingdings" panose="05000000000000000000" pitchFamily="2" charset="2"/>
              <a:buChar char="Ø"/>
            </a:pPr>
            <a:r>
              <a:rPr lang="en-IN" sz="2400" dirty="0"/>
              <a:t> Precompiler</a:t>
            </a:r>
          </a:p>
          <a:p>
            <a:pPr>
              <a:spcBef>
                <a:spcPts val="0"/>
              </a:spcBef>
              <a:spcAft>
                <a:spcPts val="600"/>
              </a:spcAft>
              <a:buFont typeface="Wingdings" panose="05000000000000000000" pitchFamily="2" charset="2"/>
              <a:buChar char="Ø"/>
            </a:pPr>
            <a:r>
              <a:rPr lang="en-IN" sz="2400" dirty="0"/>
              <a:t> Runtime database processor</a:t>
            </a:r>
          </a:p>
          <a:p>
            <a:pPr>
              <a:spcBef>
                <a:spcPts val="0"/>
              </a:spcBef>
              <a:spcAft>
                <a:spcPts val="600"/>
              </a:spcAft>
              <a:buFont typeface="Wingdings" panose="05000000000000000000" pitchFamily="2" charset="2"/>
              <a:buChar char="Ø"/>
            </a:pPr>
            <a:r>
              <a:rPr lang="en-IN" sz="2400" dirty="0"/>
              <a:t> System catalog</a:t>
            </a:r>
          </a:p>
          <a:p>
            <a:pPr>
              <a:spcBef>
                <a:spcPts val="0"/>
              </a:spcBef>
              <a:spcAft>
                <a:spcPts val="600"/>
              </a:spcAft>
              <a:buFont typeface="Wingdings" panose="05000000000000000000" pitchFamily="2" charset="2"/>
              <a:buChar char="Ø"/>
            </a:pPr>
            <a:r>
              <a:rPr lang="en-IN" sz="2400" dirty="0"/>
              <a:t> Concurrency control system</a:t>
            </a:r>
          </a:p>
          <a:p>
            <a:pPr>
              <a:spcBef>
                <a:spcPts val="0"/>
              </a:spcBef>
              <a:spcAft>
                <a:spcPts val="600"/>
              </a:spcAft>
              <a:buFont typeface="Wingdings" panose="05000000000000000000" pitchFamily="2" charset="2"/>
              <a:buChar char="Ø"/>
            </a:pPr>
            <a:r>
              <a:rPr lang="en-IN" sz="2400" dirty="0"/>
              <a:t> Backup and recovery system</a:t>
            </a:r>
          </a:p>
        </p:txBody>
      </p:sp>
    </p:spTree>
    <p:extLst>
      <p:ext uri="{BB962C8B-B14F-4D97-AF65-F5344CB8AC3E}">
        <p14:creationId xmlns:p14="http://schemas.microsoft.com/office/powerpoint/2010/main" val="13527903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effectLst/>
              </a:rPr>
              <a:t>DBMS Environment</a:t>
            </a:r>
          </a:p>
        </p:txBody>
      </p:sp>
      <p:sp>
        <p:nvSpPr>
          <p:cNvPr id="3" name="Content Placeholder 2"/>
          <p:cNvSpPr>
            <a:spLocks noGrp="1"/>
          </p:cNvSpPr>
          <p:nvPr>
            <p:ph idx="1"/>
          </p:nvPr>
        </p:nvSpPr>
        <p:spPr/>
        <p:txBody>
          <a:bodyPr/>
          <a:lstStyle/>
          <a:p>
            <a:endParaRPr lang="en-US"/>
          </a:p>
        </p:txBody>
      </p:sp>
      <p:sp>
        <p:nvSpPr>
          <p:cNvPr id="5" name="Rectangle 4"/>
          <p:cNvSpPr>
            <a:spLocks noChangeArrowheads="1"/>
          </p:cNvSpPr>
          <p:nvPr/>
        </p:nvSpPr>
        <p:spPr bwMode="auto">
          <a:xfrm>
            <a:off x="1614377" y="2552700"/>
            <a:ext cx="8458200" cy="2743200"/>
          </a:xfrm>
          <a:prstGeom prst="rect">
            <a:avLst/>
          </a:prstGeom>
          <a:solidFill>
            <a:srgbClr val="66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CCFF"/>
            </a:extrusionClr>
            <a:contourClr>
              <a:srgbClr val="66CCFF"/>
            </a:contourClr>
          </a:sp3d>
        </p:spPr>
        <p:txBody>
          <a:bodyPr wrap="none" anchor="ctr">
            <a:flatTx/>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endParaRPr lang="en-US" altLang="en-US"/>
          </a:p>
        </p:txBody>
      </p:sp>
      <p:sp>
        <p:nvSpPr>
          <p:cNvPr id="6" name="AutoShape 6"/>
          <p:cNvSpPr>
            <a:spLocks noChangeArrowheads="1"/>
          </p:cNvSpPr>
          <p:nvPr/>
        </p:nvSpPr>
        <p:spPr bwMode="auto">
          <a:xfrm>
            <a:off x="2681177" y="5562600"/>
            <a:ext cx="6019800" cy="1066800"/>
          </a:xfrm>
          <a:prstGeom prst="flowChartMagneticDisk">
            <a:avLst/>
          </a:prstGeom>
          <a:solidFill>
            <a:srgbClr val="FF8C71"/>
          </a:solidFill>
          <a:ln w="9525">
            <a:solidFill>
              <a:schemeClr val="tx1"/>
            </a:solidFill>
            <a:round/>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endParaRPr lang="en-US" altLang="en-US"/>
          </a:p>
        </p:txBody>
      </p:sp>
      <p:sp>
        <p:nvSpPr>
          <p:cNvPr id="7" name="Rectangle 7"/>
          <p:cNvSpPr>
            <a:spLocks noChangeArrowheads="1"/>
          </p:cNvSpPr>
          <p:nvPr/>
        </p:nvSpPr>
        <p:spPr bwMode="auto">
          <a:xfrm>
            <a:off x="2376377" y="2857500"/>
            <a:ext cx="2667000" cy="304800"/>
          </a:xfrm>
          <a:prstGeom prst="rect">
            <a:avLst/>
          </a:prstGeom>
          <a:solidFill>
            <a:srgbClr val="FF3300"/>
          </a:solidFill>
          <a:ln w="9525">
            <a:solidFill>
              <a:schemeClr val="tx1"/>
            </a:solidFill>
            <a:miter lim="800000"/>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solidFill>
                  <a:schemeClr val="bg1"/>
                </a:solidFill>
              </a:rPr>
              <a:t>Plan Executor</a:t>
            </a:r>
          </a:p>
        </p:txBody>
      </p:sp>
      <p:sp>
        <p:nvSpPr>
          <p:cNvPr id="8" name="Rectangle 8"/>
          <p:cNvSpPr>
            <a:spLocks noChangeArrowheads="1"/>
          </p:cNvSpPr>
          <p:nvPr/>
        </p:nvSpPr>
        <p:spPr bwMode="auto">
          <a:xfrm>
            <a:off x="5271977" y="3314700"/>
            <a:ext cx="2667000" cy="304800"/>
          </a:xfrm>
          <a:prstGeom prst="rect">
            <a:avLst/>
          </a:prstGeom>
          <a:solidFill>
            <a:srgbClr val="FF3300"/>
          </a:solidFill>
          <a:ln w="9525">
            <a:solidFill>
              <a:schemeClr val="tx1"/>
            </a:solidFill>
            <a:miter lim="800000"/>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solidFill>
                  <a:schemeClr val="bg1"/>
                </a:solidFill>
              </a:rPr>
              <a:t>Optimizer</a:t>
            </a:r>
          </a:p>
        </p:txBody>
      </p:sp>
      <p:sp>
        <p:nvSpPr>
          <p:cNvPr id="9" name="Rectangle 9"/>
          <p:cNvSpPr>
            <a:spLocks noChangeArrowheads="1"/>
          </p:cNvSpPr>
          <p:nvPr/>
        </p:nvSpPr>
        <p:spPr bwMode="auto">
          <a:xfrm>
            <a:off x="2376377" y="3314700"/>
            <a:ext cx="2667000" cy="304800"/>
          </a:xfrm>
          <a:prstGeom prst="rect">
            <a:avLst/>
          </a:prstGeom>
          <a:solidFill>
            <a:srgbClr val="FF3300"/>
          </a:solidFill>
          <a:ln w="9525">
            <a:solidFill>
              <a:schemeClr val="tx1"/>
            </a:solidFill>
            <a:miter lim="800000"/>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solidFill>
                  <a:schemeClr val="bg1"/>
                </a:solidFill>
              </a:rPr>
              <a:t>Operator Evaluator</a:t>
            </a:r>
          </a:p>
        </p:txBody>
      </p:sp>
      <p:sp>
        <p:nvSpPr>
          <p:cNvPr id="10" name="Rectangle 10"/>
          <p:cNvSpPr>
            <a:spLocks noChangeArrowheads="1"/>
          </p:cNvSpPr>
          <p:nvPr/>
        </p:nvSpPr>
        <p:spPr bwMode="auto">
          <a:xfrm>
            <a:off x="5271977" y="2857500"/>
            <a:ext cx="2667000" cy="304800"/>
          </a:xfrm>
          <a:prstGeom prst="rect">
            <a:avLst/>
          </a:prstGeom>
          <a:solidFill>
            <a:srgbClr val="FF3300"/>
          </a:solidFill>
          <a:ln w="9525">
            <a:solidFill>
              <a:schemeClr val="tx1"/>
            </a:solidFill>
            <a:miter lim="800000"/>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solidFill>
                  <a:schemeClr val="bg1"/>
                </a:solidFill>
              </a:rPr>
              <a:t>Parser</a:t>
            </a:r>
          </a:p>
        </p:txBody>
      </p:sp>
      <p:sp>
        <p:nvSpPr>
          <p:cNvPr id="11" name="Rectangle 11"/>
          <p:cNvSpPr>
            <a:spLocks noChangeArrowheads="1"/>
          </p:cNvSpPr>
          <p:nvPr/>
        </p:nvSpPr>
        <p:spPr bwMode="auto">
          <a:xfrm>
            <a:off x="8015177" y="2857500"/>
            <a:ext cx="1371600" cy="762000"/>
          </a:xfrm>
          <a:prstGeom prst="rect">
            <a:avLst/>
          </a:prstGeom>
          <a:solidFill>
            <a:schemeClr val="accent1"/>
          </a:solidFill>
          <a:ln w="9525">
            <a:solidFill>
              <a:schemeClr val="accent1"/>
            </a:solidFill>
            <a:miter lim="800000"/>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solidFill>
                  <a:schemeClr val="bg1"/>
                </a:solidFill>
              </a:rPr>
              <a:t>SQL Engine</a:t>
            </a:r>
          </a:p>
        </p:txBody>
      </p:sp>
      <p:sp>
        <p:nvSpPr>
          <p:cNvPr id="12" name="Rectangle 13"/>
          <p:cNvSpPr>
            <a:spLocks noChangeArrowheads="1"/>
          </p:cNvSpPr>
          <p:nvPr/>
        </p:nvSpPr>
        <p:spPr bwMode="auto">
          <a:xfrm>
            <a:off x="6643577" y="3771900"/>
            <a:ext cx="1143000" cy="1143000"/>
          </a:xfrm>
          <a:prstGeom prst="rect">
            <a:avLst/>
          </a:prstGeom>
          <a:solidFill>
            <a:srgbClr val="462AD2"/>
          </a:solidFill>
          <a:ln w="9525">
            <a:solidFill>
              <a:schemeClr val="tx1"/>
            </a:solidFill>
            <a:miter lim="800000"/>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solidFill>
                  <a:schemeClr val="bg1"/>
                </a:solidFill>
              </a:rPr>
              <a:t>Recovery </a:t>
            </a:r>
          </a:p>
          <a:p>
            <a:pPr algn="ctr"/>
            <a:r>
              <a:rPr lang="en-US" altLang="en-US">
                <a:solidFill>
                  <a:schemeClr val="bg1"/>
                </a:solidFill>
              </a:rPr>
              <a:t>Manager</a:t>
            </a:r>
          </a:p>
        </p:txBody>
      </p:sp>
      <p:sp>
        <p:nvSpPr>
          <p:cNvPr id="13" name="Rectangle 14"/>
          <p:cNvSpPr>
            <a:spLocks noChangeArrowheads="1"/>
          </p:cNvSpPr>
          <p:nvPr/>
        </p:nvSpPr>
        <p:spPr bwMode="auto">
          <a:xfrm>
            <a:off x="2376377" y="4457700"/>
            <a:ext cx="1143000" cy="609600"/>
          </a:xfrm>
          <a:prstGeom prst="rect">
            <a:avLst/>
          </a:prstGeom>
          <a:solidFill>
            <a:srgbClr val="462AD2"/>
          </a:solidFill>
          <a:ln w="9525">
            <a:solidFill>
              <a:schemeClr val="tx1"/>
            </a:solidFill>
            <a:miter lim="800000"/>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solidFill>
                  <a:schemeClr val="bg1"/>
                </a:solidFill>
              </a:rPr>
              <a:t>Lock</a:t>
            </a:r>
          </a:p>
          <a:p>
            <a:pPr algn="ctr"/>
            <a:r>
              <a:rPr lang="en-US" altLang="en-US">
                <a:solidFill>
                  <a:schemeClr val="bg1"/>
                </a:solidFill>
              </a:rPr>
              <a:t>Manager</a:t>
            </a:r>
          </a:p>
        </p:txBody>
      </p:sp>
      <p:sp>
        <p:nvSpPr>
          <p:cNvPr id="14" name="Rectangle 15"/>
          <p:cNvSpPr>
            <a:spLocks noChangeArrowheads="1"/>
          </p:cNvSpPr>
          <p:nvPr/>
        </p:nvSpPr>
        <p:spPr bwMode="auto">
          <a:xfrm>
            <a:off x="2376377" y="3771900"/>
            <a:ext cx="1143000" cy="609600"/>
          </a:xfrm>
          <a:prstGeom prst="rect">
            <a:avLst/>
          </a:prstGeom>
          <a:solidFill>
            <a:srgbClr val="462AD2"/>
          </a:solidFill>
          <a:ln w="9525">
            <a:solidFill>
              <a:schemeClr val="tx1"/>
            </a:solidFill>
            <a:miter lim="800000"/>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solidFill>
                  <a:schemeClr val="bg1"/>
                </a:solidFill>
              </a:rPr>
              <a:t>Tx</a:t>
            </a:r>
          </a:p>
          <a:p>
            <a:pPr algn="ctr"/>
            <a:r>
              <a:rPr lang="en-US" altLang="en-US">
                <a:solidFill>
                  <a:schemeClr val="bg1"/>
                </a:solidFill>
              </a:rPr>
              <a:t>Manager</a:t>
            </a:r>
          </a:p>
        </p:txBody>
      </p:sp>
      <p:sp>
        <p:nvSpPr>
          <p:cNvPr id="15" name="Rectangle 16"/>
          <p:cNvSpPr>
            <a:spLocks noChangeArrowheads="1"/>
          </p:cNvSpPr>
          <p:nvPr/>
        </p:nvSpPr>
        <p:spPr bwMode="auto">
          <a:xfrm>
            <a:off x="3976577" y="3771900"/>
            <a:ext cx="2209800" cy="381000"/>
          </a:xfrm>
          <a:prstGeom prst="rect">
            <a:avLst/>
          </a:prstGeom>
          <a:solidFill>
            <a:srgbClr val="462AD2"/>
          </a:solidFill>
          <a:ln w="9525">
            <a:solidFill>
              <a:schemeClr val="tx1"/>
            </a:solidFill>
            <a:miter lim="800000"/>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solidFill>
                  <a:schemeClr val="bg1"/>
                </a:solidFill>
              </a:rPr>
              <a:t>Files &amp; Access</a:t>
            </a:r>
          </a:p>
        </p:txBody>
      </p:sp>
      <p:sp>
        <p:nvSpPr>
          <p:cNvPr id="16" name="Rectangle 17"/>
          <p:cNvSpPr>
            <a:spLocks noChangeArrowheads="1"/>
          </p:cNvSpPr>
          <p:nvPr/>
        </p:nvSpPr>
        <p:spPr bwMode="auto">
          <a:xfrm>
            <a:off x="3976577" y="4229100"/>
            <a:ext cx="2209800" cy="381000"/>
          </a:xfrm>
          <a:prstGeom prst="rect">
            <a:avLst/>
          </a:prstGeom>
          <a:solidFill>
            <a:srgbClr val="462AD2"/>
          </a:solidFill>
          <a:ln w="9525">
            <a:solidFill>
              <a:schemeClr val="tx1"/>
            </a:solidFill>
            <a:miter lim="800000"/>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solidFill>
                  <a:schemeClr val="bg1"/>
                </a:solidFill>
              </a:rPr>
              <a:t>Buffer Manager</a:t>
            </a:r>
          </a:p>
        </p:txBody>
      </p:sp>
      <p:sp>
        <p:nvSpPr>
          <p:cNvPr id="17" name="Rectangle 18"/>
          <p:cNvSpPr>
            <a:spLocks noChangeArrowheads="1"/>
          </p:cNvSpPr>
          <p:nvPr/>
        </p:nvSpPr>
        <p:spPr bwMode="auto">
          <a:xfrm>
            <a:off x="3976577" y="4686300"/>
            <a:ext cx="2209800" cy="381000"/>
          </a:xfrm>
          <a:prstGeom prst="rect">
            <a:avLst/>
          </a:prstGeom>
          <a:solidFill>
            <a:srgbClr val="462AD2"/>
          </a:solidFill>
          <a:ln w="9525">
            <a:solidFill>
              <a:schemeClr val="tx1"/>
            </a:solidFill>
            <a:miter lim="800000"/>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solidFill>
                  <a:schemeClr val="bg1"/>
                </a:solidFill>
              </a:rPr>
              <a:t>Disk Space Manager</a:t>
            </a:r>
          </a:p>
        </p:txBody>
      </p:sp>
      <p:sp>
        <p:nvSpPr>
          <p:cNvPr id="18" name="Line 19"/>
          <p:cNvSpPr>
            <a:spLocks noChangeShapeType="1"/>
          </p:cNvSpPr>
          <p:nvPr/>
        </p:nvSpPr>
        <p:spPr bwMode="auto">
          <a:xfrm flipV="1">
            <a:off x="3519377" y="4000500"/>
            <a:ext cx="457200" cy="76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20"/>
          <p:cNvSpPr>
            <a:spLocks noChangeShapeType="1"/>
          </p:cNvSpPr>
          <p:nvPr/>
        </p:nvSpPr>
        <p:spPr bwMode="auto">
          <a:xfrm>
            <a:off x="3519377" y="4838700"/>
            <a:ext cx="457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Line 21"/>
          <p:cNvSpPr>
            <a:spLocks noChangeShapeType="1"/>
          </p:cNvSpPr>
          <p:nvPr/>
        </p:nvSpPr>
        <p:spPr bwMode="auto">
          <a:xfrm flipV="1">
            <a:off x="3519377" y="4381500"/>
            <a:ext cx="457200" cy="152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Line 22"/>
          <p:cNvSpPr>
            <a:spLocks noChangeShapeType="1"/>
          </p:cNvSpPr>
          <p:nvPr/>
        </p:nvSpPr>
        <p:spPr bwMode="auto">
          <a:xfrm flipV="1">
            <a:off x="6186377" y="3924300"/>
            <a:ext cx="457200" cy="76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23"/>
          <p:cNvSpPr>
            <a:spLocks noChangeShapeType="1"/>
          </p:cNvSpPr>
          <p:nvPr/>
        </p:nvSpPr>
        <p:spPr bwMode="auto">
          <a:xfrm>
            <a:off x="6186377" y="4762500"/>
            <a:ext cx="457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Line 24"/>
          <p:cNvSpPr>
            <a:spLocks noChangeShapeType="1"/>
          </p:cNvSpPr>
          <p:nvPr/>
        </p:nvSpPr>
        <p:spPr bwMode="auto">
          <a:xfrm flipV="1">
            <a:off x="6186377" y="4305300"/>
            <a:ext cx="457200" cy="152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Rectangle 25"/>
          <p:cNvSpPr>
            <a:spLocks noChangeArrowheads="1"/>
          </p:cNvSpPr>
          <p:nvPr/>
        </p:nvSpPr>
        <p:spPr bwMode="auto">
          <a:xfrm>
            <a:off x="8472377" y="4610100"/>
            <a:ext cx="1371600" cy="533400"/>
          </a:xfrm>
          <a:prstGeom prst="rect">
            <a:avLst/>
          </a:prstGeom>
          <a:solidFill>
            <a:schemeClr val="accent1"/>
          </a:solidFill>
          <a:ln w="9525">
            <a:solidFill>
              <a:schemeClr val="accent1"/>
            </a:solidFill>
            <a:miter lim="800000"/>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b="1">
                <a:solidFill>
                  <a:schemeClr val="bg1"/>
                </a:solidFill>
              </a:rPr>
              <a:t>DBMS</a:t>
            </a:r>
          </a:p>
        </p:txBody>
      </p:sp>
      <p:sp>
        <p:nvSpPr>
          <p:cNvPr id="25" name="Rectangle 26"/>
          <p:cNvSpPr>
            <a:spLocks noChangeArrowheads="1"/>
          </p:cNvSpPr>
          <p:nvPr/>
        </p:nvSpPr>
        <p:spPr bwMode="auto">
          <a:xfrm>
            <a:off x="5881577" y="5981700"/>
            <a:ext cx="1143000" cy="457200"/>
          </a:xfrm>
          <a:prstGeom prst="rect">
            <a:avLst/>
          </a:prstGeom>
          <a:solidFill>
            <a:srgbClr val="462AD2"/>
          </a:solidFill>
          <a:ln w="9525">
            <a:solidFill>
              <a:schemeClr val="tx1"/>
            </a:solidFill>
            <a:miter lim="800000"/>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solidFill>
                  <a:schemeClr val="bg1"/>
                </a:solidFill>
              </a:rPr>
              <a:t>Catalog</a:t>
            </a:r>
          </a:p>
        </p:txBody>
      </p:sp>
      <p:sp>
        <p:nvSpPr>
          <p:cNvPr id="26" name="Rectangle 27"/>
          <p:cNvSpPr>
            <a:spLocks noChangeArrowheads="1"/>
          </p:cNvSpPr>
          <p:nvPr/>
        </p:nvSpPr>
        <p:spPr bwMode="auto">
          <a:xfrm>
            <a:off x="4052777" y="5981700"/>
            <a:ext cx="1143000" cy="457200"/>
          </a:xfrm>
          <a:prstGeom prst="rect">
            <a:avLst/>
          </a:prstGeom>
          <a:solidFill>
            <a:srgbClr val="462AD2"/>
          </a:solidFill>
          <a:ln w="9525">
            <a:solidFill>
              <a:schemeClr val="tx1"/>
            </a:solidFill>
            <a:miter lim="800000"/>
            <a:headEnd/>
            <a:tailEnd/>
          </a:ln>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solidFill>
                  <a:schemeClr val="bg1"/>
                </a:solidFill>
              </a:rPr>
              <a:t>Data File</a:t>
            </a:r>
          </a:p>
        </p:txBody>
      </p:sp>
      <p:sp>
        <p:nvSpPr>
          <p:cNvPr id="27" name="Rectangle 28"/>
          <p:cNvSpPr>
            <a:spLocks noChangeArrowheads="1"/>
          </p:cNvSpPr>
          <p:nvPr/>
        </p:nvSpPr>
        <p:spPr bwMode="auto">
          <a:xfrm>
            <a:off x="7557977" y="5905500"/>
            <a:ext cx="83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b="1">
                <a:solidFill>
                  <a:srgbClr val="000000"/>
                </a:solidFill>
              </a:rPr>
              <a:t>Database</a:t>
            </a:r>
          </a:p>
        </p:txBody>
      </p:sp>
      <p:sp>
        <p:nvSpPr>
          <p:cNvPr id="28" name="Rectangle 30"/>
          <p:cNvSpPr>
            <a:spLocks noChangeArrowheads="1"/>
          </p:cNvSpPr>
          <p:nvPr/>
        </p:nvSpPr>
        <p:spPr bwMode="auto">
          <a:xfrm>
            <a:off x="2223977" y="1181100"/>
            <a:ext cx="1219200" cy="457200"/>
          </a:xfrm>
          <a:prstGeom prst="rect">
            <a:avLst/>
          </a:prstGeom>
          <a:solidFill>
            <a:srgbClr val="FFFF9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99"/>
            </a:extrusionClr>
            <a:contourClr>
              <a:srgbClr val="FFFF99"/>
            </a:contourClr>
          </a:sp3d>
        </p:spPr>
        <p:txBody>
          <a:bodyPr wrap="none" anchor="ctr">
            <a:flatTx/>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latin typeface="Arial" panose="020B0604020202020204" pitchFamily="34" charset="0"/>
              </a:rPr>
              <a:t>Web Forms</a:t>
            </a:r>
          </a:p>
        </p:txBody>
      </p:sp>
      <p:sp>
        <p:nvSpPr>
          <p:cNvPr id="29" name="Rectangle 31"/>
          <p:cNvSpPr>
            <a:spLocks noChangeArrowheads="1"/>
          </p:cNvSpPr>
          <p:nvPr/>
        </p:nvSpPr>
        <p:spPr bwMode="auto">
          <a:xfrm>
            <a:off x="4814777" y="1181100"/>
            <a:ext cx="1219200" cy="457200"/>
          </a:xfrm>
          <a:prstGeom prst="rect">
            <a:avLst/>
          </a:prstGeom>
          <a:solidFill>
            <a:srgbClr val="FFFF9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99"/>
            </a:extrusionClr>
            <a:contourClr>
              <a:srgbClr val="FFFF99"/>
            </a:contourClr>
          </a:sp3d>
        </p:spPr>
        <p:txBody>
          <a:bodyPr wrap="none" anchor="ctr">
            <a:flatTx/>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latin typeface="Arial" panose="020B0604020202020204" pitchFamily="34" charset="0"/>
              </a:rPr>
              <a:t>Front-End</a:t>
            </a:r>
          </a:p>
        </p:txBody>
      </p:sp>
      <p:sp>
        <p:nvSpPr>
          <p:cNvPr id="30" name="Rectangle 32"/>
          <p:cNvSpPr>
            <a:spLocks noChangeArrowheads="1"/>
          </p:cNvSpPr>
          <p:nvPr/>
        </p:nvSpPr>
        <p:spPr bwMode="auto">
          <a:xfrm>
            <a:off x="7557977" y="1181100"/>
            <a:ext cx="1143000" cy="457200"/>
          </a:xfrm>
          <a:prstGeom prst="rect">
            <a:avLst/>
          </a:prstGeom>
          <a:solidFill>
            <a:srgbClr val="FFFF9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99"/>
            </a:extrusionClr>
            <a:contourClr>
              <a:srgbClr val="FFFF99"/>
            </a:contourClr>
          </a:sp3d>
        </p:spPr>
        <p:txBody>
          <a:bodyPr wrap="none" anchor="ctr">
            <a:flatTx/>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latin typeface="Arial" panose="020B0604020202020204" pitchFamily="34" charset="0"/>
              </a:rPr>
              <a:t>SQL I/f</a:t>
            </a:r>
          </a:p>
        </p:txBody>
      </p:sp>
      <p:sp>
        <p:nvSpPr>
          <p:cNvPr id="31" name="Oval 33"/>
          <p:cNvSpPr>
            <a:spLocks noChangeArrowheads="1"/>
          </p:cNvSpPr>
          <p:nvPr/>
        </p:nvSpPr>
        <p:spPr bwMode="auto">
          <a:xfrm>
            <a:off x="3976577" y="1866900"/>
            <a:ext cx="2743200" cy="381000"/>
          </a:xfrm>
          <a:prstGeom prst="ellipse">
            <a:avLst/>
          </a:prstGeom>
          <a:solidFill>
            <a:schemeClr val="tx2"/>
          </a:solidFill>
          <a:ln w="9525">
            <a:round/>
            <a:headEnd/>
            <a:tailEnd/>
          </a:ln>
          <a:scene3d>
            <a:camera prst="legacyObliqueTopRight"/>
            <a:lightRig rig="legacyFlat3" dir="b"/>
          </a:scene3d>
          <a:sp3d extrusionH="430200" prstMaterial="legacyMatte">
            <a:bevelT w="13500" h="13500" prst="angle"/>
            <a:bevelB w="13500" h="13500" prst="angle"/>
            <a:extrusionClr>
              <a:schemeClr val="tx2"/>
            </a:extrusionClr>
            <a:contourClr>
              <a:schemeClr val="tx2"/>
            </a:contourClr>
          </a:sp3d>
        </p:spPr>
        <p:txBody>
          <a:bodyPr wrap="none" anchor="ctr">
            <a:flatTx/>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ctr"/>
            <a:r>
              <a:rPr lang="en-US" altLang="en-US">
                <a:solidFill>
                  <a:schemeClr val="bg1"/>
                </a:solidFill>
              </a:rPr>
              <a:t>SQL Commands</a:t>
            </a:r>
          </a:p>
        </p:txBody>
      </p:sp>
      <p:sp>
        <p:nvSpPr>
          <p:cNvPr id="32" name="Line 34"/>
          <p:cNvSpPr>
            <a:spLocks noChangeShapeType="1"/>
          </p:cNvSpPr>
          <p:nvPr/>
        </p:nvSpPr>
        <p:spPr bwMode="auto">
          <a:xfrm>
            <a:off x="2909777" y="1638300"/>
            <a:ext cx="1828800" cy="228600"/>
          </a:xfrm>
          <a:prstGeom prst="line">
            <a:avLst/>
          </a:prstGeom>
          <a:noFill/>
          <a:ln w="2857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Line 35"/>
          <p:cNvSpPr>
            <a:spLocks noChangeShapeType="1"/>
          </p:cNvSpPr>
          <p:nvPr/>
        </p:nvSpPr>
        <p:spPr bwMode="auto">
          <a:xfrm>
            <a:off x="5348177" y="1638300"/>
            <a:ext cx="0" cy="228600"/>
          </a:xfrm>
          <a:prstGeom prst="line">
            <a:avLst/>
          </a:prstGeom>
          <a:noFill/>
          <a:ln w="2857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 name="Line 36"/>
          <p:cNvSpPr>
            <a:spLocks noChangeShapeType="1"/>
          </p:cNvSpPr>
          <p:nvPr/>
        </p:nvSpPr>
        <p:spPr bwMode="auto">
          <a:xfrm flipH="1">
            <a:off x="6643577" y="1638300"/>
            <a:ext cx="1447800" cy="381000"/>
          </a:xfrm>
          <a:prstGeom prst="line">
            <a:avLst/>
          </a:prstGeom>
          <a:noFill/>
          <a:ln w="2857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 name="Line 37"/>
          <p:cNvSpPr>
            <a:spLocks noChangeShapeType="1"/>
          </p:cNvSpPr>
          <p:nvPr/>
        </p:nvSpPr>
        <p:spPr bwMode="auto">
          <a:xfrm>
            <a:off x="5348177" y="2247900"/>
            <a:ext cx="0" cy="3048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 name="Line 38"/>
          <p:cNvSpPr>
            <a:spLocks noChangeShapeType="1"/>
          </p:cNvSpPr>
          <p:nvPr/>
        </p:nvSpPr>
        <p:spPr bwMode="auto">
          <a:xfrm>
            <a:off x="5500577" y="5283200"/>
            <a:ext cx="0" cy="30480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 name="Line 39"/>
          <p:cNvSpPr>
            <a:spLocks noChangeShapeType="1"/>
          </p:cNvSpPr>
          <p:nvPr/>
        </p:nvSpPr>
        <p:spPr bwMode="auto">
          <a:xfrm>
            <a:off x="5043377" y="4152900"/>
            <a:ext cx="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40"/>
          <p:cNvSpPr>
            <a:spLocks noChangeShapeType="1"/>
          </p:cNvSpPr>
          <p:nvPr/>
        </p:nvSpPr>
        <p:spPr bwMode="auto">
          <a:xfrm>
            <a:off x="5043377" y="4610100"/>
            <a:ext cx="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597158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DBMS Component Module</a:t>
            </a:r>
          </a:p>
        </p:txBody>
      </p:sp>
      <p:sp>
        <p:nvSpPr>
          <p:cNvPr id="3" name="Content Placeholder 2"/>
          <p:cNvSpPr>
            <a:spLocks noGrp="1"/>
          </p:cNvSpPr>
          <p:nvPr>
            <p:ph idx="1"/>
          </p:nvPr>
        </p:nvSpPr>
        <p:spPr>
          <a:xfrm>
            <a:off x="365760" y="1005840"/>
            <a:ext cx="5043148" cy="5486400"/>
          </a:xfrm>
        </p:spPr>
        <p:txBody>
          <a:bodyPr/>
          <a:lstStyle/>
          <a:p>
            <a:pPr algn="l">
              <a:spcAft>
                <a:spcPts val="600"/>
              </a:spcAft>
              <a:buFont typeface="Wingdings" panose="05000000000000000000" pitchFamily="2" charset="2"/>
              <a:buChar char="Ø"/>
            </a:pPr>
            <a:r>
              <a:rPr lang="en-IN" sz="2400" dirty="0"/>
              <a:t>DML Compiler :- compilation of DML commands into object code.</a:t>
            </a:r>
          </a:p>
          <a:p>
            <a:pPr marL="0" indent="0" algn="l">
              <a:spcAft>
                <a:spcPts val="600"/>
              </a:spcAft>
              <a:buNone/>
            </a:pPr>
            <a:endParaRPr lang="en-IN" sz="2400" dirty="0"/>
          </a:p>
          <a:p>
            <a:pPr algn="l">
              <a:spcAft>
                <a:spcPts val="600"/>
              </a:spcAft>
              <a:buFont typeface="Wingdings" panose="05000000000000000000" pitchFamily="2" charset="2"/>
              <a:buChar char="Ø"/>
            </a:pPr>
            <a:r>
              <a:rPr lang="en-IN" sz="2400" dirty="0"/>
              <a:t>Runtime database processor:- handles database access at runtime.</a:t>
            </a:r>
          </a:p>
          <a:p>
            <a:pPr marL="0" indent="0" algn="l">
              <a:spcAft>
                <a:spcPts val="600"/>
              </a:spcAft>
              <a:buNone/>
            </a:pPr>
            <a:endParaRPr lang="en-IN" sz="2400" dirty="0"/>
          </a:p>
          <a:p>
            <a:pPr algn="l">
              <a:spcAft>
                <a:spcPts val="600"/>
              </a:spcAft>
              <a:buFont typeface="Wingdings" panose="05000000000000000000" pitchFamily="2" charset="2"/>
              <a:buChar char="Ø"/>
            </a:pPr>
            <a:r>
              <a:rPr lang="en-IN" sz="2400" dirty="0"/>
              <a:t>Stored data manager:-- data transfer between disk and main memory.</a:t>
            </a:r>
          </a:p>
        </p:txBody>
      </p:sp>
      <p:pic>
        <p:nvPicPr>
          <p:cNvPr id="4" name="Picture 3"/>
          <p:cNvPicPr>
            <a:picLocks noChangeAspect="1"/>
          </p:cNvPicPr>
          <p:nvPr/>
        </p:nvPicPr>
        <p:blipFill rotWithShape="1">
          <a:blip r:embed="rId2"/>
          <a:srcRect l="34356" t="19227" r="18117" b="6832"/>
          <a:stretch/>
        </p:blipFill>
        <p:spPr>
          <a:xfrm>
            <a:off x="5734374" y="1005840"/>
            <a:ext cx="6089032" cy="5286250"/>
          </a:xfrm>
          <a:prstGeom prst="rect">
            <a:avLst/>
          </a:prstGeom>
        </p:spPr>
      </p:pic>
    </p:spTree>
    <p:extLst>
      <p:ext uri="{BB962C8B-B14F-4D97-AF65-F5344CB8AC3E}">
        <p14:creationId xmlns:p14="http://schemas.microsoft.com/office/powerpoint/2010/main" val="3507409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Database System Utilities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IN" dirty="0"/>
              <a:t>Common utilities have the following types of function :</a:t>
            </a:r>
          </a:p>
          <a:p>
            <a:pPr marL="0" indent="0">
              <a:buNone/>
            </a:pPr>
            <a:endParaRPr lang="en-IN" dirty="0"/>
          </a:p>
          <a:p>
            <a:pPr>
              <a:buFont typeface="Wingdings" panose="05000000000000000000" pitchFamily="2" charset="2"/>
              <a:buChar char="Ø"/>
            </a:pPr>
            <a:r>
              <a:rPr lang="en-IN" dirty="0"/>
              <a:t>       </a:t>
            </a:r>
            <a:r>
              <a:rPr lang="en-IN" b="1" dirty="0"/>
              <a:t> Loading </a:t>
            </a:r>
            <a:r>
              <a:rPr lang="en-IN" dirty="0"/>
              <a:t>:- </a:t>
            </a:r>
            <a:r>
              <a:rPr lang="en-IN" dirty="0" err="1"/>
              <a:t>i</a:t>
            </a:r>
            <a:r>
              <a:rPr lang="en-IN" dirty="0"/>
              <a:t>) Used to load existing data files into the database.</a:t>
            </a:r>
          </a:p>
          <a:p>
            <a:pPr marL="0" indent="0">
              <a:buNone/>
            </a:pPr>
            <a:r>
              <a:rPr lang="en-IN" dirty="0"/>
              <a:t>                                ii) The source file format and the target data file structure</a:t>
            </a:r>
          </a:p>
          <a:p>
            <a:pPr marL="0" indent="0">
              <a:buNone/>
            </a:pPr>
            <a:r>
              <a:rPr lang="en-IN" dirty="0"/>
              <a:t>                                are mentioned to the utility</a:t>
            </a:r>
          </a:p>
          <a:p>
            <a:pPr marL="0" indent="0">
              <a:buNone/>
            </a:pPr>
            <a:r>
              <a:rPr lang="en-IN" dirty="0"/>
              <a:t>                                            </a:t>
            </a:r>
          </a:p>
          <a:p>
            <a:pPr marL="0" indent="0">
              <a:buNone/>
            </a:pPr>
            <a:endParaRPr lang="en-IN" dirty="0"/>
          </a:p>
          <a:p>
            <a:pPr marL="0" indent="0">
              <a:buNone/>
            </a:pPr>
            <a:r>
              <a:rPr lang="en-IN" dirty="0"/>
              <a:t>                                    Automatically reformats the data</a:t>
            </a:r>
          </a:p>
          <a:p>
            <a:pPr marL="0" indent="0">
              <a:buNone/>
            </a:pPr>
            <a:r>
              <a:rPr lang="en-IN" dirty="0"/>
              <a:t>                                                                         </a:t>
            </a:r>
          </a:p>
          <a:p>
            <a:pPr marL="0" indent="0">
              <a:buNone/>
            </a:pPr>
            <a:endParaRPr lang="en-IN" dirty="0"/>
          </a:p>
          <a:p>
            <a:pPr marL="0" indent="0">
              <a:buNone/>
            </a:pPr>
            <a:r>
              <a:rPr lang="en-IN" dirty="0"/>
              <a:t>                                     stores it in the database.                         </a:t>
            </a:r>
          </a:p>
        </p:txBody>
      </p:sp>
      <p:cxnSp>
        <p:nvCxnSpPr>
          <p:cNvPr id="5" name="Straight Arrow Connector 4"/>
          <p:cNvCxnSpPr/>
          <p:nvPr/>
        </p:nvCxnSpPr>
        <p:spPr bwMode="auto">
          <a:xfrm>
            <a:off x="4708901" y="3191101"/>
            <a:ext cx="15499" cy="5579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a:off x="4708901" y="4355786"/>
            <a:ext cx="0" cy="6354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2496119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Database System Utilities</a:t>
            </a:r>
          </a:p>
        </p:txBody>
      </p:sp>
      <p:sp>
        <p:nvSpPr>
          <p:cNvPr id="3" name="Content Placeholder 2"/>
          <p:cNvSpPr>
            <a:spLocks noGrp="1"/>
          </p:cNvSpPr>
          <p:nvPr>
            <p:ph idx="1"/>
          </p:nvPr>
        </p:nvSpPr>
        <p:spPr/>
        <p:txBody>
          <a:bodyPr/>
          <a:lstStyle/>
          <a:p>
            <a:pPr>
              <a:lnSpc>
                <a:spcPct val="150000"/>
              </a:lnSpc>
              <a:buFont typeface="Wingdings" panose="05000000000000000000" pitchFamily="2" charset="2"/>
              <a:buChar char="Ø"/>
            </a:pPr>
            <a:r>
              <a:rPr lang="en-US" b="1" dirty="0"/>
              <a:t>Backup</a:t>
            </a:r>
            <a:r>
              <a:rPr lang="en-US" dirty="0"/>
              <a:t> </a:t>
            </a:r>
          </a:p>
          <a:p>
            <a:pPr>
              <a:lnSpc>
                <a:spcPct val="150000"/>
              </a:lnSpc>
              <a:buFont typeface="Wingdings" panose="05000000000000000000" pitchFamily="2" charset="2"/>
              <a:buChar char="ü"/>
            </a:pPr>
            <a:r>
              <a:rPr lang="en-US" dirty="0"/>
              <a:t>Creates a backup copy of the database </a:t>
            </a:r>
          </a:p>
          <a:p>
            <a:pPr>
              <a:lnSpc>
                <a:spcPct val="150000"/>
              </a:lnSpc>
              <a:buFont typeface="Wingdings" panose="05000000000000000000" pitchFamily="2" charset="2"/>
              <a:buChar char="ü"/>
            </a:pPr>
            <a:r>
              <a:rPr lang="en-US" dirty="0"/>
              <a:t>Incremental backups are often used ,thought it is complex it saves space.</a:t>
            </a:r>
          </a:p>
          <a:p>
            <a:pPr>
              <a:lnSpc>
                <a:spcPct val="150000"/>
              </a:lnSpc>
              <a:buFont typeface="Wingdings" panose="05000000000000000000" pitchFamily="2" charset="2"/>
              <a:buChar char="Ø"/>
            </a:pPr>
            <a:r>
              <a:rPr lang="en-US" dirty="0" smtClean="0"/>
              <a:t> </a:t>
            </a:r>
            <a:r>
              <a:rPr lang="en-US" b="1" dirty="0"/>
              <a:t>Database storage reorganization </a:t>
            </a:r>
          </a:p>
          <a:p>
            <a:pPr>
              <a:lnSpc>
                <a:spcPct val="150000"/>
              </a:lnSpc>
              <a:buFont typeface="Wingdings" panose="05000000000000000000" pitchFamily="2" charset="2"/>
              <a:buChar char="ü"/>
            </a:pPr>
            <a:r>
              <a:rPr lang="en-US" dirty="0"/>
              <a:t> Reorganize a set of database files into different file organizations</a:t>
            </a:r>
          </a:p>
          <a:p>
            <a:pPr>
              <a:lnSpc>
                <a:spcPct val="150000"/>
              </a:lnSpc>
              <a:buFont typeface="Wingdings" panose="05000000000000000000" pitchFamily="2" charset="2"/>
              <a:buChar char="Ø"/>
            </a:pPr>
            <a:r>
              <a:rPr lang="en-US" b="1" dirty="0" smtClean="0"/>
              <a:t>  </a:t>
            </a:r>
            <a:r>
              <a:rPr lang="en-US" b="1" dirty="0"/>
              <a:t>Performance monitoring </a:t>
            </a:r>
          </a:p>
          <a:p>
            <a:pPr>
              <a:lnSpc>
                <a:spcPct val="150000"/>
              </a:lnSpc>
              <a:buFont typeface="Wingdings" panose="05000000000000000000" pitchFamily="2" charset="2"/>
              <a:buChar char="ü"/>
            </a:pPr>
            <a:r>
              <a:rPr lang="en-US" dirty="0"/>
              <a:t> Monitors database usage and provides statistics to the DBA</a:t>
            </a:r>
            <a:endParaRPr lang="en-IN" dirty="0"/>
          </a:p>
        </p:txBody>
      </p:sp>
    </p:spTree>
    <p:extLst>
      <p:ext uri="{BB962C8B-B14F-4D97-AF65-F5344CB8AC3E}">
        <p14:creationId xmlns:p14="http://schemas.microsoft.com/office/powerpoint/2010/main" val="14576984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a:ea typeface="ＭＳ Ｐゴシック" panose="020B0600070205080204" pitchFamily="34" charset="-128"/>
              </a:rPr>
              <a:t>Storage Management</a:t>
            </a:r>
            <a:endParaRPr lang="en-IN" dirty="0"/>
          </a:p>
        </p:txBody>
      </p:sp>
      <p:sp>
        <p:nvSpPr>
          <p:cNvPr id="3" name="Content Placeholder 2"/>
          <p:cNvSpPr>
            <a:spLocks noGrp="1"/>
          </p:cNvSpPr>
          <p:nvPr>
            <p:ph idx="1"/>
          </p:nvPr>
        </p:nvSpPr>
        <p:spPr>
          <a:xfrm>
            <a:off x="365760" y="1005840"/>
            <a:ext cx="9405561" cy="5486400"/>
          </a:xfrm>
        </p:spPr>
        <p:txBody>
          <a:bodyPr/>
          <a:lstStyle/>
          <a:p>
            <a:pPr>
              <a:spcAft>
                <a:spcPts val="600"/>
              </a:spcAft>
              <a:buFont typeface="Wingdings" panose="05000000000000000000" pitchFamily="2" charset="2"/>
              <a:buChar char="Ø"/>
            </a:pPr>
            <a:r>
              <a:rPr lang="en-US" altLang="en-US" sz="2400" b="1" dirty="0">
                <a:ea typeface="ＭＳ Ｐゴシック" panose="020B0600070205080204" pitchFamily="34" charset="-128"/>
                <a:cs typeface="Calibri" panose="020F0502020204030204" pitchFamily="34" charset="0"/>
              </a:rPr>
              <a:t>Storage manager </a:t>
            </a:r>
            <a:r>
              <a:rPr lang="en-US" altLang="en-US" sz="2400" dirty="0">
                <a:ea typeface="ＭＳ Ｐゴシック" panose="020B0600070205080204" pitchFamily="34" charset="-128"/>
                <a:cs typeface="Calibri" panose="020F0502020204030204" pitchFamily="34" charset="0"/>
              </a:rPr>
              <a:t>:- It is a program module that provides the interface between the low-level data stored in the database and the application programs and queries submitted to the system.</a:t>
            </a:r>
          </a:p>
          <a:p>
            <a:pPr>
              <a:spcAft>
                <a:spcPts val="600"/>
              </a:spcAft>
              <a:buFont typeface="Wingdings" panose="05000000000000000000" pitchFamily="2" charset="2"/>
              <a:buChar char="Ø"/>
            </a:pPr>
            <a:r>
              <a:rPr lang="en-US" altLang="en-US" sz="2400" dirty="0">
                <a:ea typeface="ＭＳ Ｐゴシック" panose="020B0600070205080204" pitchFamily="34" charset="-128"/>
                <a:cs typeface="Calibri" panose="020F0502020204030204" pitchFamily="34" charset="0"/>
              </a:rPr>
              <a:t>The storage manager is responsible to the following tasks: </a:t>
            </a:r>
          </a:p>
          <a:p>
            <a:pPr lvl="1">
              <a:spcBef>
                <a:spcPts val="600"/>
              </a:spcBef>
              <a:spcAft>
                <a:spcPts val="600"/>
              </a:spcAft>
              <a:buFont typeface="Wingdings" panose="05000000000000000000" pitchFamily="2" charset="2"/>
              <a:buChar char="ü"/>
            </a:pPr>
            <a:r>
              <a:rPr lang="en-US" altLang="en-US" sz="2200" dirty="0">
                <a:latin typeface="Calibri" panose="020F0502020204030204" pitchFamily="34" charset="0"/>
                <a:ea typeface="ＭＳ Ｐゴシック" panose="020B0600070205080204" pitchFamily="34" charset="-128"/>
                <a:cs typeface="Calibri" panose="020F0502020204030204" pitchFamily="34" charset="0"/>
              </a:rPr>
              <a:t>Interaction with the OS file manager </a:t>
            </a:r>
          </a:p>
          <a:p>
            <a:pPr lvl="1">
              <a:spcBef>
                <a:spcPts val="600"/>
              </a:spcBef>
              <a:spcAft>
                <a:spcPts val="600"/>
              </a:spcAft>
              <a:buFont typeface="Wingdings" panose="05000000000000000000" pitchFamily="2" charset="2"/>
              <a:buChar char="ü"/>
            </a:pPr>
            <a:r>
              <a:rPr lang="en-US" altLang="en-US" sz="2200" dirty="0">
                <a:latin typeface="Calibri" panose="020F0502020204030204" pitchFamily="34" charset="0"/>
                <a:ea typeface="ＭＳ Ｐゴシック" panose="020B0600070205080204" pitchFamily="34" charset="-128"/>
                <a:cs typeface="Calibri" panose="020F0502020204030204" pitchFamily="34" charset="0"/>
              </a:rPr>
              <a:t>Efficient storing, retrieving and updating of data</a:t>
            </a:r>
          </a:p>
          <a:p>
            <a:pPr>
              <a:spcAft>
                <a:spcPts val="600"/>
              </a:spcAft>
              <a:buFont typeface="Wingdings" panose="05000000000000000000" pitchFamily="2" charset="2"/>
              <a:buChar char="Ø"/>
            </a:pPr>
            <a:r>
              <a:rPr lang="en-US" altLang="en-US" sz="2400" dirty="0">
                <a:ea typeface="ＭＳ Ｐゴシック" panose="020B0600070205080204" pitchFamily="34" charset="-128"/>
                <a:cs typeface="Calibri" panose="020F0502020204030204" pitchFamily="34" charset="0"/>
              </a:rPr>
              <a:t>Issues:</a:t>
            </a:r>
          </a:p>
          <a:p>
            <a:pPr lvl="1">
              <a:spcBef>
                <a:spcPts val="600"/>
              </a:spcBef>
              <a:spcAft>
                <a:spcPts val="600"/>
              </a:spcAft>
              <a:buFont typeface="Wingdings" panose="05000000000000000000" pitchFamily="2" charset="2"/>
              <a:buChar char="ü"/>
            </a:pPr>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Storage access</a:t>
            </a:r>
          </a:p>
          <a:p>
            <a:pPr lvl="1">
              <a:spcBef>
                <a:spcPts val="600"/>
              </a:spcBef>
              <a:spcAft>
                <a:spcPts val="600"/>
              </a:spcAft>
              <a:buFont typeface="Wingdings" panose="05000000000000000000" pitchFamily="2" charset="2"/>
              <a:buChar char="ü"/>
            </a:pPr>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File organization</a:t>
            </a:r>
          </a:p>
          <a:p>
            <a:pPr lvl="1">
              <a:spcBef>
                <a:spcPts val="600"/>
              </a:spcBef>
              <a:spcAft>
                <a:spcPts val="600"/>
              </a:spcAft>
              <a:buFont typeface="Wingdings" panose="05000000000000000000" pitchFamily="2" charset="2"/>
              <a:buChar char="ü"/>
            </a:pPr>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Indexing and hashing</a:t>
            </a:r>
          </a:p>
        </p:txBody>
      </p:sp>
    </p:spTree>
    <p:extLst>
      <p:ext uri="{BB962C8B-B14F-4D97-AF65-F5344CB8AC3E}">
        <p14:creationId xmlns:p14="http://schemas.microsoft.com/office/powerpoint/2010/main" val="25031081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 </a:t>
            </a:r>
            <a:r>
              <a:rPr lang="en-US" altLang="en-US" dirty="0">
                <a:effectLst/>
                <a:ea typeface="ＭＳ Ｐゴシック" panose="020B0600070205080204" pitchFamily="34" charset="-128"/>
              </a:rPr>
              <a:t>Database Management System (DBMS)</a:t>
            </a:r>
            <a:endParaRPr lang="en-IN" dirty="0">
              <a:effectLst/>
            </a:endParaRPr>
          </a:p>
        </p:txBody>
      </p:sp>
      <p:sp>
        <p:nvSpPr>
          <p:cNvPr id="3" name="Content Placeholder 2"/>
          <p:cNvSpPr>
            <a:spLocks noGrp="1"/>
          </p:cNvSpPr>
          <p:nvPr>
            <p:ph idx="1"/>
          </p:nvPr>
        </p:nvSpPr>
        <p:spPr>
          <a:xfrm>
            <a:off x="365759" y="1005840"/>
            <a:ext cx="9905291" cy="5486400"/>
          </a:xfrm>
        </p:spPr>
        <p:txBody>
          <a:bodyPr/>
          <a:lstStyle/>
          <a:p>
            <a:pPr indent="-365760" algn="l">
              <a:spcBef>
                <a:spcPts val="0"/>
              </a:spcBef>
              <a:spcAft>
                <a:spcPts val="400"/>
              </a:spcAft>
              <a:buFont typeface="Wingdings" panose="05000000000000000000" pitchFamily="2" charset="2"/>
              <a:buChar char="Ø"/>
              <a:defRPr/>
            </a:pPr>
            <a:r>
              <a:rPr lang="en-US" altLang="en-US" sz="2000" b="1" dirty="0">
                <a:ea typeface="MS PGothic" panose="020B0600070205080204" pitchFamily="34" charset="-128"/>
                <a:cs typeface="Calibri" panose="020F0502020204030204" pitchFamily="34" charset="0"/>
              </a:rPr>
              <a:t>Data</a:t>
            </a:r>
            <a:r>
              <a:rPr lang="en-US" altLang="en-US" sz="2000" dirty="0">
                <a:ea typeface="MS PGothic" panose="020B0600070205080204" pitchFamily="34" charset="-128"/>
                <a:cs typeface="Calibri" panose="020F0502020204030204" pitchFamily="34" charset="0"/>
              </a:rPr>
              <a:t>: Known facts that can be recorded and have an implicit meaning; (raw)</a:t>
            </a:r>
          </a:p>
          <a:p>
            <a:pPr indent="-365760" algn="l">
              <a:spcBef>
                <a:spcPts val="0"/>
              </a:spcBef>
              <a:spcAft>
                <a:spcPts val="400"/>
              </a:spcAft>
              <a:buFont typeface="Wingdings" panose="05000000000000000000" pitchFamily="2" charset="2"/>
              <a:buChar char="Ø"/>
              <a:defRPr/>
            </a:pPr>
            <a:r>
              <a:rPr lang="en-US" altLang="en-US" sz="2000" b="1" dirty="0">
                <a:ea typeface="MS PGothic" panose="020B0600070205080204" pitchFamily="34" charset="-128"/>
                <a:cs typeface="Calibri" panose="020F0502020204030204" pitchFamily="34" charset="0"/>
              </a:rPr>
              <a:t>Information</a:t>
            </a:r>
            <a:r>
              <a:rPr lang="en-US" altLang="en-US" sz="2000" dirty="0">
                <a:ea typeface="MS PGothic" panose="020B0600070205080204" pitchFamily="34" charset="-128"/>
                <a:cs typeface="Calibri" panose="020F0502020204030204" pitchFamily="34" charset="0"/>
              </a:rPr>
              <a:t>: Processed Data</a:t>
            </a:r>
          </a:p>
          <a:p>
            <a:pPr indent="-365760" algn="l">
              <a:spcBef>
                <a:spcPts val="0"/>
              </a:spcBef>
              <a:spcAft>
                <a:spcPts val="400"/>
              </a:spcAft>
              <a:buFont typeface="Wingdings" panose="05000000000000000000" pitchFamily="2" charset="2"/>
              <a:buChar char="Ø"/>
              <a:defRPr/>
            </a:pPr>
            <a:r>
              <a:rPr lang="en-US" altLang="en-US" sz="2000" b="1" dirty="0">
                <a:ea typeface="MS PGothic" panose="020B0600070205080204" pitchFamily="34" charset="-128"/>
                <a:cs typeface="Calibri" panose="020F0502020204030204" pitchFamily="34" charset="0"/>
              </a:rPr>
              <a:t>Database</a:t>
            </a:r>
            <a:r>
              <a:rPr lang="en-US" altLang="en-US" sz="2000" dirty="0">
                <a:ea typeface="MS PGothic" panose="020B0600070205080204" pitchFamily="34" charset="-128"/>
                <a:cs typeface="Calibri" panose="020F0502020204030204" pitchFamily="34" charset="0"/>
              </a:rPr>
              <a:t>: a highly organized, interrelated, and structured set of data about a particular enterprise</a:t>
            </a:r>
          </a:p>
          <a:p>
            <a:pPr lvl="1" indent="-365760">
              <a:spcBef>
                <a:spcPts val="0"/>
              </a:spcBef>
              <a:spcAft>
                <a:spcPts val="400"/>
              </a:spcAft>
              <a:buClr>
                <a:srgbClr val="FF0000"/>
              </a:buClr>
              <a:buFont typeface="Wingdings" panose="05000000000000000000" pitchFamily="2" charset="2"/>
              <a:buChar char="ü"/>
              <a:defRPr/>
            </a:pPr>
            <a:r>
              <a:rPr lang="en-US" altLang="en-US" sz="2000" dirty="0">
                <a:latin typeface="Calibri" panose="020F0502020204030204" pitchFamily="34" charset="0"/>
                <a:ea typeface="MS PGothic" panose="020B0600070205080204" pitchFamily="34" charset="-128"/>
                <a:cs typeface="Calibri" panose="020F0502020204030204" pitchFamily="34" charset="0"/>
              </a:rPr>
              <a:t>Controlled by a database management system (DBMS)</a:t>
            </a:r>
          </a:p>
          <a:p>
            <a:pPr indent="-365760" algn="l">
              <a:spcBef>
                <a:spcPts val="0"/>
              </a:spcBef>
              <a:spcAft>
                <a:spcPts val="400"/>
              </a:spcAft>
              <a:buFont typeface="Wingdings" panose="05000000000000000000" pitchFamily="2" charset="2"/>
              <a:buChar char="Ø"/>
              <a:defRPr/>
            </a:pPr>
            <a:r>
              <a:rPr lang="en-US" altLang="en-US" sz="2000" b="1" dirty="0" smtClean="0">
                <a:ea typeface="MS PGothic" panose="020B0600070205080204" pitchFamily="34" charset="-128"/>
                <a:cs typeface="Calibri" panose="020F0502020204030204" pitchFamily="34" charset="0"/>
              </a:rPr>
              <a:t>DBMS: </a:t>
            </a:r>
            <a:r>
              <a:rPr lang="en-US" sz="2000" dirty="0" smtClean="0"/>
              <a:t>Database </a:t>
            </a:r>
            <a:r>
              <a:rPr lang="en-US" sz="2000" dirty="0"/>
              <a:t>management system (DBMS) is software that is used to manage databases.</a:t>
            </a:r>
            <a:endParaRPr lang="en-US" altLang="en-US" sz="2000" b="1" dirty="0">
              <a:ea typeface="MS PGothic" panose="020B0600070205080204" pitchFamily="34" charset="-128"/>
              <a:cs typeface="Calibri" panose="020F0502020204030204" pitchFamily="34" charset="0"/>
            </a:endParaRPr>
          </a:p>
          <a:p>
            <a:pPr lvl="1">
              <a:spcBef>
                <a:spcPts val="0"/>
              </a:spcBef>
              <a:spcAft>
                <a:spcPts val="400"/>
              </a:spcAft>
              <a:buClr>
                <a:srgbClr val="FF0000"/>
              </a:buClr>
              <a:buFont typeface="Wingdings" panose="05000000000000000000" pitchFamily="2" charset="2"/>
              <a:buChar char="ü"/>
              <a:defRPr/>
            </a:pPr>
            <a:r>
              <a:rPr lang="en-US" altLang="en-US" sz="2000" dirty="0">
                <a:latin typeface="Calibri" panose="020F0502020204030204" pitchFamily="34" charset="0"/>
                <a:ea typeface="MS PGothic" panose="020B0600070205080204" pitchFamily="34" charset="-128"/>
                <a:cs typeface="Calibri" panose="020F0502020204030204" pitchFamily="34" charset="0"/>
              </a:rPr>
              <a:t>Set of programs to access the data </a:t>
            </a:r>
          </a:p>
          <a:p>
            <a:pPr lvl="1">
              <a:spcBef>
                <a:spcPts val="0"/>
              </a:spcBef>
              <a:spcAft>
                <a:spcPts val="400"/>
              </a:spcAft>
              <a:buClr>
                <a:srgbClr val="FF0000"/>
              </a:buClr>
              <a:buFont typeface="Wingdings" panose="05000000000000000000" pitchFamily="2" charset="2"/>
              <a:buChar char="ü"/>
              <a:defRPr/>
            </a:pPr>
            <a:r>
              <a:rPr lang="en-US" altLang="en-US" sz="2000" dirty="0">
                <a:latin typeface="Calibri" panose="020F0502020204030204" pitchFamily="34" charset="0"/>
                <a:ea typeface="MS PGothic" panose="020B0600070205080204" pitchFamily="34" charset="-128"/>
                <a:cs typeface="Calibri" panose="020F0502020204030204" pitchFamily="34" charset="0"/>
              </a:rPr>
              <a:t>An environment that is both </a:t>
            </a:r>
            <a:r>
              <a:rPr lang="en-US" altLang="en-US" sz="2000" i="1" dirty="0">
                <a:latin typeface="Calibri" panose="020F0502020204030204" pitchFamily="34" charset="0"/>
                <a:ea typeface="MS PGothic" panose="020B0600070205080204" pitchFamily="34" charset="-128"/>
                <a:cs typeface="Calibri" panose="020F0502020204030204" pitchFamily="34" charset="0"/>
              </a:rPr>
              <a:t>convenient</a:t>
            </a:r>
            <a:r>
              <a:rPr lang="en-US" altLang="en-US" sz="2000" dirty="0">
                <a:latin typeface="Calibri" panose="020F0502020204030204" pitchFamily="34" charset="0"/>
                <a:ea typeface="MS PGothic" panose="020B0600070205080204" pitchFamily="34" charset="-128"/>
                <a:cs typeface="Calibri" panose="020F0502020204030204" pitchFamily="34" charset="0"/>
              </a:rPr>
              <a:t> and </a:t>
            </a:r>
            <a:r>
              <a:rPr lang="en-US" altLang="en-US" sz="2000" i="1" dirty="0">
                <a:latin typeface="Calibri" panose="020F0502020204030204" pitchFamily="34" charset="0"/>
                <a:ea typeface="MS PGothic" panose="020B0600070205080204" pitchFamily="34" charset="-128"/>
                <a:cs typeface="Calibri" panose="020F0502020204030204" pitchFamily="34" charset="0"/>
              </a:rPr>
              <a:t>efficient</a:t>
            </a:r>
            <a:r>
              <a:rPr lang="en-US" altLang="en-US" sz="2000" dirty="0">
                <a:latin typeface="Calibri" panose="020F0502020204030204" pitchFamily="34" charset="0"/>
                <a:ea typeface="MS PGothic" panose="020B0600070205080204" pitchFamily="34" charset="-128"/>
                <a:cs typeface="Calibri" panose="020F0502020204030204" pitchFamily="34" charset="0"/>
              </a:rPr>
              <a:t> to use</a:t>
            </a:r>
          </a:p>
          <a:p>
            <a:pPr indent="-365760" algn="l">
              <a:spcBef>
                <a:spcPts val="0"/>
              </a:spcBef>
              <a:spcAft>
                <a:spcPts val="400"/>
              </a:spcAft>
              <a:buFont typeface="Wingdings" panose="05000000000000000000" pitchFamily="2" charset="2"/>
              <a:buChar char="Ø"/>
              <a:defRPr/>
            </a:pPr>
            <a:r>
              <a:rPr lang="en-US" altLang="en-US" sz="2000" b="1" dirty="0">
                <a:ea typeface="MS PGothic" panose="020B0600070205080204" pitchFamily="34" charset="-128"/>
                <a:cs typeface="Calibri" panose="020F0502020204030204" pitchFamily="34" charset="0"/>
              </a:rPr>
              <a:t>Database systems </a:t>
            </a:r>
            <a:r>
              <a:rPr lang="en-US" altLang="en-US" sz="2000" dirty="0">
                <a:ea typeface="MS PGothic" panose="020B0600070205080204" pitchFamily="34" charset="-128"/>
                <a:cs typeface="Calibri" panose="020F0502020204030204" pitchFamily="34" charset="0"/>
              </a:rPr>
              <a:t>are used to manage collections of data that are:</a:t>
            </a:r>
          </a:p>
          <a:p>
            <a:pPr lvl="1">
              <a:spcBef>
                <a:spcPts val="0"/>
              </a:spcBef>
              <a:spcAft>
                <a:spcPts val="400"/>
              </a:spcAft>
              <a:buClr>
                <a:srgbClr val="FF0000"/>
              </a:buClr>
              <a:buFont typeface="Wingdings" panose="05000000000000000000" pitchFamily="2" charset="2"/>
              <a:buChar char="ü"/>
              <a:defRPr/>
            </a:pPr>
            <a:r>
              <a:rPr lang="en-US" altLang="en-US" sz="2000" dirty="0">
                <a:latin typeface="Calibri" panose="020F0502020204030204" pitchFamily="34" charset="0"/>
                <a:ea typeface="MS PGothic" panose="020B0600070205080204" pitchFamily="34" charset="-128"/>
                <a:cs typeface="Calibri" panose="020F0502020204030204" pitchFamily="34" charset="0"/>
              </a:rPr>
              <a:t>Highly valuable</a:t>
            </a:r>
          </a:p>
          <a:p>
            <a:pPr lvl="1">
              <a:spcBef>
                <a:spcPts val="0"/>
              </a:spcBef>
              <a:spcAft>
                <a:spcPts val="400"/>
              </a:spcAft>
              <a:buClr>
                <a:srgbClr val="FF0000"/>
              </a:buClr>
              <a:buFont typeface="Wingdings" panose="05000000000000000000" pitchFamily="2" charset="2"/>
              <a:buChar char="ü"/>
              <a:defRPr/>
            </a:pPr>
            <a:r>
              <a:rPr lang="en-US" altLang="en-US" sz="2000" dirty="0">
                <a:latin typeface="Calibri" panose="020F0502020204030204" pitchFamily="34" charset="0"/>
                <a:ea typeface="MS PGothic" panose="020B0600070205080204" pitchFamily="34" charset="-128"/>
                <a:cs typeface="Calibri" panose="020F0502020204030204" pitchFamily="34" charset="0"/>
              </a:rPr>
              <a:t>Relatively large</a:t>
            </a:r>
          </a:p>
          <a:p>
            <a:pPr lvl="1">
              <a:spcBef>
                <a:spcPts val="0"/>
              </a:spcBef>
              <a:spcAft>
                <a:spcPts val="400"/>
              </a:spcAft>
              <a:buClr>
                <a:srgbClr val="FF0000"/>
              </a:buClr>
              <a:buFont typeface="Wingdings" panose="05000000000000000000" pitchFamily="2" charset="2"/>
              <a:buChar char="ü"/>
              <a:defRPr/>
            </a:pPr>
            <a:r>
              <a:rPr lang="en-US" altLang="en-US" sz="2000" dirty="0">
                <a:latin typeface="Calibri" panose="020F0502020204030204" pitchFamily="34" charset="0"/>
                <a:ea typeface="MS PGothic" panose="020B0600070205080204" pitchFamily="34" charset="-128"/>
                <a:cs typeface="Calibri" panose="020F0502020204030204" pitchFamily="34" charset="0"/>
              </a:rPr>
              <a:t>Accessed by multiple users and applications, often at the same time.</a:t>
            </a:r>
          </a:p>
          <a:p>
            <a:pPr algn="l">
              <a:spcBef>
                <a:spcPts val="0"/>
              </a:spcBef>
              <a:spcAft>
                <a:spcPts val="400"/>
              </a:spcAft>
              <a:buFont typeface="Wingdings" panose="05000000000000000000" pitchFamily="2" charset="2"/>
              <a:buChar char="Ø"/>
              <a:defRPr/>
            </a:pPr>
            <a:r>
              <a:rPr lang="en-US" altLang="en-US" sz="2000" dirty="0">
                <a:ea typeface="MS PGothic" panose="020B0600070205080204" pitchFamily="34" charset="-128"/>
                <a:cs typeface="Calibri" panose="020F0502020204030204" pitchFamily="34" charset="0"/>
              </a:rPr>
              <a:t>A modern database system is a </a:t>
            </a:r>
            <a:r>
              <a:rPr lang="en-US" altLang="en-US" sz="2000" b="1" dirty="0">
                <a:ea typeface="MS PGothic" panose="020B0600070205080204" pitchFamily="34" charset="-128"/>
                <a:cs typeface="Calibri" panose="020F0502020204030204" pitchFamily="34" charset="0"/>
              </a:rPr>
              <a:t>complex software system </a:t>
            </a:r>
            <a:r>
              <a:rPr lang="en-US" altLang="en-US" sz="2000" dirty="0">
                <a:ea typeface="MS PGothic" panose="020B0600070205080204" pitchFamily="34" charset="-128"/>
                <a:cs typeface="Calibri" panose="020F0502020204030204" pitchFamily="34" charset="0"/>
              </a:rPr>
              <a:t>whose task is to manage a large, complex collection of data</a:t>
            </a:r>
            <a:endParaRPr lang="en-US" sz="2000" dirty="0">
              <a:cs typeface="Calibri" panose="020F0502020204030204" pitchFamily="34" charset="0"/>
            </a:endParaRPr>
          </a:p>
          <a:p>
            <a:pPr marL="0" indent="0" algn="l">
              <a:spcBef>
                <a:spcPts val="0"/>
              </a:spcBef>
              <a:spcAft>
                <a:spcPts val="400"/>
              </a:spcAft>
              <a:buNone/>
            </a:pPr>
            <a:r>
              <a:rPr lang="en-IN" sz="1800" dirty="0"/>
              <a:t>     </a:t>
            </a:r>
          </a:p>
        </p:txBody>
      </p:sp>
    </p:spTree>
    <p:extLst>
      <p:ext uri="{BB962C8B-B14F-4D97-AF65-F5344CB8AC3E}">
        <p14:creationId xmlns:p14="http://schemas.microsoft.com/office/powerpoint/2010/main" val="12207165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a:ea typeface="ＭＳ Ｐゴシック" panose="020B0600070205080204" pitchFamily="34" charset="-128"/>
              </a:rPr>
              <a:t>Query Processing</a:t>
            </a:r>
            <a:endParaRPr lang="en-IN" dirty="0"/>
          </a:p>
        </p:txBody>
      </p:sp>
      <p:sp>
        <p:nvSpPr>
          <p:cNvPr id="3" name="Content Placeholder 2"/>
          <p:cNvSpPr>
            <a:spLocks noGrp="1"/>
          </p:cNvSpPr>
          <p:nvPr>
            <p:ph idx="1"/>
          </p:nvPr>
        </p:nvSpPr>
        <p:spPr>
          <a:xfrm>
            <a:off x="1244008" y="1005840"/>
            <a:ext cx="10460311" cy="5486400"/>
          </a:xfrm>
        </p:spPr>
        <p:txBody>
          <a:bodyPr/>
          <a:lstStyle/>
          <a:p>
            <a:pPr>
              <a:lnSpc>
                <a:spcPct val="200000"/>
              </a:lnSpc>
              <a:buFont typeface="Monotype Sorts" charset="2"/>
              <a:buNone/>
            </a:pPr>
            <a:r>
              <a:rPr lang="en-US" altLang="en-US" dirty="0">
                <a:ea typeface="ＭＳ Ｐゴシック" panose="020B0600070205080204" pitchFamily="34" charset="-128"/>
              </a:rPr>
              <a:t>1.	Parsing and translation</a:t>
            </a:r>
          </a:p>
          <a:p>
            <a:pPr>
              <a:lnSpc>
                <a:spcPct val="200000"/>
              </a:lnSpc>
              <a:buFont typeface="Monotype Sorts" charset="2"/>
              <a:buNone/>
            </a:pPr>
            <a:r>
              <a:rPr lang="en-US" altLang="en-US" dirty="0">
                <a:ea typeface="ＭＳ Ｐゴシック" panose="020B0600070205080204" pitchFamily="34" charset="-128"/>
              </a:rPr>
              <a:t>2.	Optimization</a:t>
            </a:r>
          </a:p>
          <a:p>
            <a:pPr>
              <a:lnSpc>
                <a:spcPct val="200000"/>
              </a:lnSpc>
              <a:buFont typeface="Monotype Sorts" charset="2"/>
              <a:buNone/>
            </a:pPr>
            <a:r>
              <a:rPr lang="en-US" altLang="en-US" dirty="0">
                <a:ea typeface="ＭＳ Ｐゴシック" panose="020B0600070205080204" pitchFamily="34" charset="-128"/>
              </a:rPr>
              <a:t>3.	Evaluation</a:t>
            </a:r>
          </a:p>
        </p:txBody>
      </p:sp>
      <p:pic>
        <p:nvPicPr>
          <p:cNvPr id="4" name="Picture 3"/>
          <p:cNvPicPr>
            <a:picLocks noChangeAspect="1"/>
          </p:cNvPicPr>
          <p:nvPr/>
        </p:nvPicPr>
        <p:blipFill>
          <a:blip r:embed="rId2"/>
          <a:stretch>
            <a:fillRect/>
          </a:stretch>
        </p:blipFill>
        <p:spPr>
          <a:xfrm>
            <a:off x="4370522" y="1268479"/>
            <a:ext cx="6611687" cy="4409835"/>
          </a:xfrm>
          <a:prstGeom prst="rect">
            <a:avLst/>
          </a:prstGeom>
        </p:spPr>
      </p:pic>
    </p:spTree>
    <p:extLst>
      <p:ext uri="{BB962C8B-B14F-4D97-AF65-F5344CB8AC3E}">
        <p14:creationId xmlns:p14="http://schemas.microsoft.com/office/powerpoint/2010/main" val="39911861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a:ea typeface="ＭＳ Ｐゴシック" panose="020B0600070205080204" pitchFamily="34" charset="-128"/>
              </a:rPr>
              <a:t>Query Processing (Cont.)</a:t>
            </a:r>
            <a:endParaRPr lang="en-IN" dirty="0"/>
          </a:p>
        </p:txBody>
      </p:sp>
      <p:sp>
        <p:nvSpPr>
          <p:cNvPr id="3" name="Content Placeholder 2"/>
          <p:cNvSpPr>
            <a:spLocks noGrp="1"/>
          </p:cNvSpPr>
          <p:nvPr>
            <p:ph idx="1"/>
          </p:nvPr>
        </p:nvSpPr>
        <p:spPr>
          <a:xfrm>
            <a:off x="365760" y="1005840"/>
            <a:ext cx="9947821" cy="5486400"/>
          </a:xfrm>
        </p:spPr>
        <p:txBody>
          <a:bodyPr/>
          <a:lstStyle/>
          <a:p>
            <a:pPr algn="l">
              <a:spcAft>
                <a:spcPts val="600"/>
              </a:spcAft>
              <a:buFont typeface="Wingdings" panose="05000000000000000000" pitchFamily="2" charset="2"/>
              <a:buChar char="Ø"/>
            </a:pPr>
            <a:r>
              <a:rPr lang="en-US" altLang="en-US" sz="2400" dirty="0">
                <a:ea typeface="ＭＳ Ｐゴシック" panose="020B0600070205080204" pitchFamily="34" charset="-128"/>
                <a:cs typeface="Calibri" panose="020F0502020204030204" pitchFamily="34" charset="0"/>
              </a:rPr>
              <a:t>Alternative ways of evaluating a given query</a:t>
            </a:r>
          </a:p>
          <a:p>
            <a:pPr lvl="1">
              <a:spcBef>
                <a:spcPts val="600"/>
              </a:spcBef>
              <a:spcAft>
                <a:spcPts val="600"/>
              </a:spcAft>
              <a:buFont typeface="Wingdings" panose="05000000000000000000" pitchFamily="2" charset="2"/>
              <a:buChar char="ü"/>
            </a:pPr>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Equivalent expressions</a:t>
            </a:r>
          </a:p>
          <a:p>
            <a:pPr lvl="1">
              <a:spcBef>
                <a:spcPts val="600"/>
              </a:spcBef>
              <a:spcAft>
                <a:spcPts val="600"/>
              </a:spcAft>
              <a:buFont typeface="Wingdings" panose="05000000000000000000" pitchFamily="2" charset="2"/>
              <a:buChar char="ü"/>
            </a:pPr>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Different algorithms for each operation</a:t>
            </a:r>
          </a:p>
          <a:p>
            <a:pPr algn="l">
              <a:spcAft>
                <a:spcPts val="600"/>
              </a:spcAft>
              <a:buFont typeface="Wingdings" panose="05000000000000000000" pitchFamily="2" charset="2"/>
              <a:buChar char="Ø"/>
            </a:pPr>
            <a:r>
              <a:rPr lang="en-US" altLang="en-US" sz="2400" dirty="0">
                <a:ea typeface="ＭＳ Ｐゴシック" panose="020B0600070205080204" pitchFamily="34" charset="-128"/>
                <a:cs typeface="Calibri" panose="020F0502020204030204" pitchFamily="34" charset="0"/>
              </a:rPr>
              <a:t>Cost difference between a good and a bad way of evaluating a query can be enormous</a:t>
            </a:r>
          </a:p>
          <a:p>
            <a:pPr algn="l">
              <a:spcAft>
                <a:spcPts val="600"/>
              </a:spcAft>
              <a:buFont typeface="Wingdings" panose="05000000000000000000" pitchFamily="2" charset="2"/>
              <a:buChar char="Ø"/>
            </a:pPr>
            <a:r>
              <a:rPr lang="en-US" altLang="en-US" sz="2400" dirty="0">
                <a:ea typeface="ＭＳ Ｐゴシック" panose="020B0600070205080204" pitchFamily="34" charset="-128"/>
                <a:cs typeface="Calibri" panose="020F0502020204030204" pitchFamily="34" charset="0"/>
              </a:rPr>
              <a:t>Need to estimate the cost of operations</a:t>
            </a:r>
          </a:p>
          <a:p>
            <a:pPr lvl="1">
              <a:spcBef>
                <a:spcPts val="600"/>
              </a:spcBef>
              <a:spcAft>
                <a:spcPts val="600"/>
              </a:spcAft>
              <a:buFont typeface="Wingdings" panose="05000000000000000000" pitchFamily="2" charset="2"/>
              <a:buChar char="ü"/>
            </a:pPr>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Depends critically on statistical information about relations which the database must maintain</a:t>
            </a:r>
          </a:p>
          <a:p>
            <a:pPr lvl="1">
              <a:spcBef>
                <a:spcPts val="600"/>
              </a:spcBef>
              <a:spcAft>
                <a:spcPts val="600"/>
              </a:spcAft>
              <a:buFont typeface="Wingdings" panose="05000000000000000000" pitchFamily="2" charset="2"/>
              <a:buChar char="ü"/>
            </a:pPr>
            <a:r>
              <a:rPr lang="en-US" altLang="en-US" sz="2400" dirty="0">
                <a:latin typeface="Calibri" panose="020F0502020204030204" pitchFamily="34" charset="0"/>
                <a:ea typeface="ＭＳ Ｐゴシック" panose="020B0600070205080204" pitchFamily="34" charset="-128"/>
                <a:cs typeface="Calibri" panose="020F0502020204030204" pitchFamily="34" charset="0"/>
              </a:rPr>
              <a:t>Need to estimate statistics for intermediate results to compute cost of complex expressions</a:t>
            </a:r>
          </a:p>
        </p:txBody>
      </p:sp>
    </p:spTree>
    <p:extLst>
      <p:ext uri="{BB962C8B-B14F-4D97-AF65-F5344CB8AC3E}">
        <p14:creationId xmlns:p14="http://schemas.microsoft.com/office/powerpoint/2010/main" val="24298629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a:ea typeface="ＭＳ Ｐゴシック" panose="020B0600070205080204" pitchFamily="34" charset="-128"/>
              </a:rPr>
              <a:t>Transaction Management</a:t>
            </a:r>
            <a:endParaRPr lang="en-IN" dirty="0"/>
          </a:p>
        </p:txBody>
      </p:sp>
      <p:sp>
        <p:nvSpPr>
          <p:cNvPr id="3" name="Content Placeholder 2"/>
          <p:cNvSpPr>
            <a:spLocks noGrp="1"/>
          </p:cNvSpPr>
          <p:nvPr>
            <p:ph idx="1"/>
          </p:nvPr>
        </p:nvSpPr>
        <p:spPr>
          <a:xfrm>
            <a:off x="365760" y="1005840"/>
            <a:ext cx="9809598" cy="5486400"/>
          </a:xfrm>
        </p:spPr>
        <p:txBody>
          <a:bodyPr/>
          <a:lstStyle/>
          <a:p>
            <a:pPr>
              <a:spcAft>
                <a:spcPts val="1200"/>
              </a:spcAft>
              <a:buFont typeface="Wingdings" panose="05000000000000000000" pitchFamily="2" charset="2"/>
              <a:buChar char="Ø"/>
            </a:pPr>
            <a:r>
              <a:rPr lang="en-US" altLang="en-US" sz="2400" dirty="0">
                <a:ea typeface="ＭＳ Ｐゴシック" panose="020B0600070205080204" pitchFamily="34" charset="-128"/>
              </a:rPr>
              <a:t>A </a:t>
            </a:r>
            <a:r>
              <a:rPr lang="en-US" altLang="en-US" sz="2400" b="1" dirty="0">
                <a:ea typeface="ＭＳ Ｐゴシック" panose="020B0600070205080204" pitchFamily="34" charset="-128"/>
              </a:rPr>
              <a:t>transaction</a:t>
            </a:r>
            <a:r>
              <a:rPr lang="en-US" altLang="en-US" sz="2400" dirty="0">
                <a:ea typeface="ＭＳ Ｐゴシック" panose="020B0600070205080204" pitchFamily="34" charset="-128"/>
              </a:rPr>
              <a:t> is a collection of operations that performs a single logical function in a database application</a:t>
            </a:r>
          </a:p>
          <a:p>
            <a:pPr>
              <a:spcAft>
                <a:spcPts val="1200"/>
              </a:spcAft>
              <a:buFont typeface="Wingdings" panose="05000000000000000000" pitchFamily="2" charset="2"/>
              <a:buChar char="Ø"/>
            </a:pPr>
            <a:r>
              <a:rPr lang="en-US" altLang="en-US" sz="2400" b="1" dirty="0">
                <a:ea typeface="ＭＳ Ｐゴシック" panose="020B0600070205080204" pitchFamily="34" charset="-128"/>
              </a:rPr>
              <a:t>Transaction-management component</a:t>
            </a:r>
            <a:r>
              <a:rPr lang="en-US" altLang="en-US" sz="2400" dirty="0">
                <a:ea typeface="ＭＳ Ｐゴシック" panose="020B0600070205080204" pitchFamily="34" charset="-128"/>
              </a:rPr>
              <a:t> ensures that the database remains in a consistent (correct) state despite system failures (e.g., power failures and operating system crashes) and transaction failures.</a:t>
            </a:r>
          </a:p>
          <a:p>
            <a:pPr>
              <a:spcAft>
                <a:spcPts val="1200"/>
              </a:spcAft>
              <a:buFont typeface="Wingdings" panose="05000000000000000000" pitchFamily="2" charset="2"/>
              <a:buChar char="Ø"/>
            </a:pPr>
            <a:r>
              <a:rPr lang="en-US" altLang="en-US" sz="2400" b="1" dirty="0">
                <a:ea typeface="ＭＳ Ｐゴシック" panose="020B0600070205080204" pitchFamily="34" charset="-128"/>
              </a:rPr>
              <a:t>Concurrency-control manager</a:t>
            </a:r>
            <a:r>
              <a:rPr lang="en-US" altLang="en-US" sz="2400" dirty="0">
                <a:ea typeface="ＭＳ Ｐゴシック" panose="020B0600070205080204" pitchFamily="34" charset="-128"/>
              </a:rPr>
              <a:t> controls the interaction among the concurrent transactions, to ensure the consistency of the database.</a:t>
            </a:r>
            <a:r>
              <a:rPr lang="en-US" altLang="en-US" sz="2400" b="1" dirty="0">
                <a:ea typeface="ＭＳ Ｐゴシック" panose="020B0600070205080204" pitchFamily="34" charset="-128"/>
              </a:rPr>
              <a:t> </a:t>
            </a:r>
          </a:p>
        </p:txBody>
      </p:sp>
    </p:spTree>
    <p:extLst>
      <p:ext uri="{BB962C8B-B14F-4D97-AF65-F5344CB8AC3E}">
        <p14:creationId xmlns:p14="http://schemas.microsoft.com/office/powerpoint/2010/main" val="31601088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a:ea typeface="ＭＳ Ｐゴシック" panose="020B0600070205080204" pitchFamily="34" charset="-128"/>
              </a:rPr>
              <a:t>Database Users and Administrators</a:t>
            </a:r>
            <a:endParaRPr lang="en-IN" dirty="0"/>
          </a:p>
        </p:txBody>
      </p:sp>
      <p:pic>
        <p:nvPicPr>
          <p:cNvPr id="4" name="Picture 9" descr="1"/>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19931" y="1386965"/>
            <a:ext cx="9501803" cy="414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792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Database User</a:t>
            </a:r>
            <a:endParaRPr lang="en-IN" dirty="0"/>
          </a:p>
        </p:txBody>
      </p:sp>
      <p:sp>
        <p:nvSpPr>
          <p:cNvPr id="3" name="Content Placeholder 2"/>
          <p:cNvSpPr>
            <a:spLocks noGrp="1"/>
          </p:cNvSpPr>
          <p:nvPr>
            <p:ph idx="1"/>
          </p:nvPr>
        </p:nvSpPr>
        <p:spPr/>
        <p:txBody>
          <a:bodyPr/>
          <a:lstStyle/>
          <a:p>
            <a:pPr marL="365760" indent="-283464">
              <a:buFont typeface="Wingdings 2"/>
              <a:buChar char=""/>
              <a:defRPr/>
            </a:pPr>
            <a:r>
              <a:rPr lang="en-US" sz="2800" b="1" dirty="0"/>
              <a:t>Casual users</a:t>
            </a:r>
          </a:p>
          <a:p>
            <a:pPr marL="640080" lvl="1" indent="-237744">
              <a:buFont typeface="Verdana"/>
              <a:buChar char="◦"/>
              <a:defRPr/>
            </a:pPr>
            <a:r>
              <a:rPr lang="en-US" sz="2000" dirty="0"/>
              <a:t>These are people who use the database occasionally.</a:t>
            </a:r>
          </a:p>
          <a:p>
            <a:pPr marL="365760" indent="-283464">
              <a:buFont typeface="Wingdings 2"/>
              <a:buChar char=""/>
              <a:defRPr/>
            </a:pPr>
            <a:r>
              <a:rPr lang="en-US" sz="2800" b="1" dirty="0"/>
              <a:t>Naive users</a:t>
            </a:r>
          </a:p>
          <a:p>
            <a:pPr marL="640080" lvl="1" indent="-237744">
              <a:buFont typeface="Verdana"/>
              <a:buChar char="◦"/>
              <a:defRPr/>
            </a:pPr>
            <a:r>
              <a:rPr lang="en-US" sz="2000" dirty="0"/>
              <a:t>These are users who constantly querying and updating the database.</a:t>
            </a:r>
          </a:p>
          <a:p>
            <a:pPr marL="640080" lvl="1" indent="-237744">
              <a:buFont typeface="Verdana"/>
              <a:buChar char="◦"/>
              <a:defRPr/>
            </a:pPr>
            <a:r>
              <a:rPr lang="en-US" sz="2000" dirty="0" err="1"/>
              <a:t>Eg</a:t>
            </a:r>
            <a:r>
              <a:rPr lang="en-US" sz="2000" dirty="0"/>
              <a:t>. Reservation Clerks of Airline, Railway, Hotel, etc.</a:t>
            </a:r>
          </a:p>
          <a:p>
            <a:pPr marL="640080" lvl="1" indent="-237744">
              <a:buFont typeface="Verdana"/>
              <a:buChar char="◦"/>
              <a:defRPr/>
            </a:pPr>
            <a:r>
              <a:rPr lang="en-US" sz="2000" dirty="0"/>
              <a:t>Clerks at receiving station of Courier service, Insurance agencies, etc. </a:t>
            </a:r>
          </a:p>
          <a:p>
            <a:pPr marL="365760" indent="-283464">
              <a:buFont typeface="Wingdings 2"/>
              <a:buChar char=""/>
              <a:defRPr/>
            </a:pPr>
            <a:r>
              <a:rPr lang="en-US" sz="2800" b="1" dirty="0"/>
              <a:t>Sophisticated Users</a:t>
            </a:r>
          </a:p>
          <a:p>
            <a:pPr marL="640080" lvl="1" indent="-237744">
              <a:buFont typeface="Verdana"/>
              <a:buChar char="◦"/>
              <a:defRPr/>
            </a:pPr>
            <a:r>
              <a:rPr lang="en-US" sz="2000" dirty="0"/>
              <a:t>People who use for their complex requirements.</a:t>
            </a:r>
          </a:p>
          <a:p>
            <a:pPr marL="640080" lvl="1" indent="-237744">
              <a:buFont typeface="Verdana"/>
              <a:buChar char="◦"/>
              <a:defRPr/>
            </a:pPr>
            <a:r>
              <a:rPr lang="en-US" sz="2000" dirty="0" err="1"/>
              <a:t>Eg</a:t>
            </a:r>
            <a:r>
              <a:rPr lang="en-US" sz="2000" dirty="0"/>
              <a:t>. Engineers, Scientists, Business analysts… </a:t>
            </a:r>
          </a:p>
          <a:p>
            <a:pPr marL="365760" indent="-283464">
              <a:buFont typeface="Wingdings 2"/>
              <a:buChar char=""/>
              <a:defRPr/>
            </a:pPr>
            <a:r>
              <a:rPr lang="en-US" sz="2800" b="1" dirty="0"/>
              <a:t>Standalone Users</a:t>
            </a:r>
          </a:p>
          <a:p>
            <a:pPr marL="640080" lvl="1" indent="-237744">
              <a:buFont typeface="Verdana"/>
              <a:buChar char="◦"/>
              <a:defRPr/>
            </a:pPr>
            <a:r>
              <a:rPr lang="en-US" sz="2000" dirty="0"/>
              <a:t>Who maintain database for personal use.</a:t>
            </a:r>
          </a:p>
        </p:txBody>
      </p:sp>
    </p:spTree>
    <p:extLst>
      <p:ext uri="{BB962C8B-B14F-4D97-AF65-F5344CB8AC3E}">
        <p14:creationId xmlns:p14="http://schemas.microsoft.com/office/powerpoint/2010/main" val="22730959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Data Models</a:t>
            </a:r>
          </a:p>
        </p:txBody>
      </p:sp>
      <p:sp>
        <p:nvSpPr>
          <p:cNvPr id="3" name="Content Placeholder 2"/>
          <p:cNvSpPr>
            <a:spLocks noGrp="1"/>
          </p:cNvSpPr>
          <p:nvPr>
            <p:ph idx="1"/>
          </p:nvPr>
        </p:nvSpPr>
        <p:spPr>
          <a:xfrm>
            <a:off x="956930" y="1005840"/>
            <a:ext cx="8984512" cy="5486400"/>
          </a:xfrm>
        </p:spPr>
        <p:txBody>
          <a:bodyPr/>
          <a:lstStyle/>
          <a:p>
            <a:pPr algn="l">
              <a:buFont typeface="Wingdings" panose="05000000000000000000" pitchFamily="2" charset="2"/>
              <a:buChar char="Ø"/>
            </a:pPr>
            <a:r>
              <a:rPr lang="en-US" altLang="en-US" sz="2400" dirty="0" smtClean="0"/>
              <a:t>A </a:t>
            </a:r>
            <a:r>
              <a:rPr lang="en-US" altLang="en-US" sz="2400" dirty="0"/>
              <a:t>model is an abstraction procedure that hides superfluous information while highlighting records pertinent to the software at hand.</a:t>
            </a:r>
          </a:p>
          <a:p>
            <a:pPr algn="l">
              <a:buFont typeface="Wingdings" panose="05000000000000000000" pitchFamily="2" charset="2"/>
              <a:buChar char="Ø"/>
            </a:pPr>
            <a:r>
              <a:rPr lang="en-US" altLang="en-US" sz="2400" dirty="0"/>
              <a:t> Data modeling is  used for performing entities of interest and their relationship within the database.</a:t>
            </a:r>
          </a:p>
        </p:txBody>
      </p:sp>
      <p:pic>
        <p:nvPicPr>
          <p:cNvPr id="4" name="Picture 3"/>
          <p:cNvPicPr>
            <a:picLocks noChangeAspect="1"/>
          </p:cNvPicPr>
          <p:nvPr/>
        </p:nvPicPr>
        <p:blipFill rotWithShape="1">
          <a:blip r:embed="rId2"/>
          <a:srcRect l="32411" t="32223" r="12864" b="18187"/>
          <a:stretch/>
        </p:blipFill>
        <p:spPr>
          <a:xfrm>
            <a:off x="1962712" y="3001780"/>
            <a:ext cx="7000535" cy="3566590"/>
          </a:xfrm>
          <a:prstGeom prst="rect">
            <a:avLst/>
          </a:prstGeom>
        </p:spPr>
      </p:pic>
    </p:spTree>
    <p:extLst>
      <p:ext uri="{BB962C8B-B14F-4D97-AF65-F5344CB8AC3E}">
        <p14:creationId xmlns:p14="http://schemas.microsoft.com/office/powerpoint/2010/main" val="42628997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IN" dirty="0"/>
          </a:p>
          <a:p>
            <a:r>
              <a:rPr lang="en-IN" dirty="0"/>
              <a:t>Hierarchical Model</a:t>
            </a:r>
          </a:p>
          <a:p>
            <a:endParaRPr lang="en-IN" dirty="0"/>
          </a:p>
        </p:txBody>
      </p:sp>
      <p:sp>
        <p:nvSpPr>
          <p:cNvPr id="3" name="Content Placeholder 2"/>
          <p:cNvSpPr>
            <a:spLocks noGrp="1"/>
          </p:cNvSpPr>
          <p:nvPr>
            <p:ph idx="1"/>
          </p:nvPr>
        </p:nvSpPr>
        <p:spPr>
          <a:xfrm>
            <a:off x="365760" y="1005840"/>
            <a:ext cx="9458724" cy="5486400"/>
          </a:xfrm>
        </p:spPr>
        <p:txBody>
          <a:bodyPr/>
          <a:lstStyle/>
          <a:p>
            <a:pPr>
              <a:buFont typeface="Wingdings" panose="05000000000000000000" pitchFamily="2" charset="2"/>
              <a:buChar char="Ø"/>
            </a:pPr>
            <a:r>
              <a:rPr lang="en-US" sz="2400" dirty="0"/>
              <a:t>Hierarchical Model was the first DBMS model.</a:t>
            </a:r>
          </a:p>
          <a:p>
            <a:pPr>
              <a:buFont typeface="Wingdings" panose="05000000000000000000" pitchFamily="2" charset="2"/>
              <a:buChar char="Ø"/>
            </a:pPr>
            <a:r>
              <a:rPr lang="en-US" sz="2400" dirty="0"/>
              <a:t>This model organizes the data in the hierarchical tree structure. </a:t>
            </a:r>
          </a:p>
          <a:p>
            <a:pPr>
              <a:buFont typeface="Wingdings" panose="05000000000000000000" pitchFamily="2" charset="2"/>
              <a:buChar char="Ø"/>
            </a:pPr>
            <a:r>
              <a:rPr lang="en-US" sz="2400" dirty="0"/>
              <a:t>The hierarchy starts from the root which has root data and then it expands in the form of a tree adding child node to the parent node</a:t>
            </a:r>
            <a:endParaRPr lang="en-IN" sz="2400" dirty="0"/>
          </a:p>
        </p:txBody>
      </p:sp>
      <p:pic>
        <p:nvPicPr>
          <p:cNvPr id="4" name="Picture 3"/>
          <p:cNvPicPr>
            <a:picLocks noChangeAspect="1"/>
          </p:cNvPicPr>
          <p:nvPr/>
        </p:nvPicPr>
        <p:blipFill rotWithShape="1">
          <a:blip r:embed="rId2"/>
          <a:srcRect l="41969" t="43798" r="23004" b="13146"/>
          <a:stretch/>
        </p:blipFill>
        <p:spPr>
          <a:xfrm>
            <a:off x="3077027" y="2888342"/>
            <a:ext cx="4557487" cy="3149601"/>
          </a:xfrm>
          <a:prstGeom prst="rect">
            <a:avLst/>
          </a:prstGeom>
        </p:spPr>
      </p:pic>
    </p:spTree>
    <p:extLst>
      <p:ext uri="{BB962C8B-B14F-4D97-AF65-F5344CB8AC3E}">
        <p14:creationId xmlns:p14="http://schemas.microsoft.com/office/powerpoint/2010/main" val="27020147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Hierarchical</a:t>
            </a:r>
            <a:r>
              <a:rPr lang="en-IN" dirty="0">
                <a:effectLst/>
              </a:rPr>
              <a:t> </a:t>
            </a:r>
            <a:r>
              <a:rPr lang="en-IN" dirty="0"/>
              <a:t>Model</a:t>
            </a:r>
          </a:p>
        </p:txBody>
      </p:sp>
      <p:sp>
        <p:nvSpPr>
          <p:cNvPr id="4" name="Rectangle 1"/>
          <p:cNvSpPr>
            <a:spLocks noGrp="1" noChangeArrowheads="1"/>
          </p:cNvSpPr>
          <p:nvPr>
            <p:ph idx="1"/>
          </p:nvPr>
        </p:nvSpPr>
        <p:spPr bwMode="auto">
          <a:xfrm>
            <a:off x="365760" y="1195797"/>
            <a:ext cx="9820231" cy="51398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spcAft>
                <a:spcPts val="600"/>
              </a:spcAft>
              <a:buSzTx/>
              <a:buFont typeface="Wingdings" panose="05000000000000000000" pitchFamily="2" charset="2"/>
              <a:buChar char="Ø"/>
              <a:tabLst/>
            </a:pPr>
            <a:r>
              <a:rPr kumimoji="0" lang="en-US" altLang="en-US" sz="2400" b="1" i="0" u="none" strike="noStrike" cap="none" normalizeH="0" baseline="0" dirty="0">
                <a:ln>
                  <a:noFill/>
                </a:ln>
                <a:effectLst/>
                <a:cs typeface="Calibri" panose="020F0502020204030204" pitchFamily="34" charset="0"/>
              </a:rPr>
              <a:t>Advantages of Hierarchical Model</a:t>
            </a:r>
          </a:p>
          <a:p>
            <a:pPr marR="0" lvl="0" algn="l" defTabSz="914400" rtl="0" eaLnBrk="0" fontAlgn="base" latinLnBrk="0" hangingPunct="0">
              <a:spcAft>
                <a:spcPts val="600"/>
              </a:spcAft>
              <a:buSzTx/>
              <a:buFont typeface="Wingdings" panose="05000000000000000000" pitchFamily="2" charset="2"/>
              <a:buChar char="ü"/>
              <a:tabLst/>
            </a:pPr>
            <a:r>
              <a:rPr kumimoji="0" lang="en-US" altLang="en-US" sz="2400" b="0" i="0" u="none" strike="noStrike" cap="none" normalizeH="0" baseline="0" dirty="0">
                <a:ln>
                  <a:noFill/>
                </a:ln>
                <a:effectLst/>
                <a:cs typeface="Calibri" panose="020F0502020204030204" pitchFamily="34" charset="0"/>
              </a:rPr>
              <a:t>It is very simple and fast to traverse through a tree-like structure.</a:t>
            </a:r>
          </a:p>
          <a:p>
            <a:pPr marR="0" lvl="0" algn="l" defTabSz="914400" rtl="0" eaLnBrk="0" fontAlgn="base" latinLnBrk="0" hangingPunct="0">
              <a:spcAft>
                <a:spcPts val="600"/>
              </a:spcAft>
              <a:buSzTx/>
              <a:buFont typeface="Wingdings" panose="05000000000000000000" pitchFamily="2" charset="2"/>
              <a:buChar char="ü"/>
              <a:tabLst/>
            </a:pPr>
            <a:r>
              <a:rPr kumimoji="0" lang="en-US" altLang="en-US" sz="2400" b="0" i="0" u="none" strike="noStrike" cap="none" normalizeH="0" baseline="0" dirty="0">
                <a:ln>
                  <a:noFill/>
                </a:ln>
                <a:effectLst/>
                <a:cs typeface="Calibri" panose="020F0502020204030204" pitchFamily="34" charset="0"/>
              </a:rPr>
              <a:t>Any change in the parent node is automatically reflected in the child node so, the integrity of data is maintained.</a:t>
            </a:r>
            <a:endParaRPr kumimoji="0" lang="en-US" altLang="en-US" sz="2400" b="1" i="0" u="none" strike="noStrike" cap="none" normalizeH="0" baseline="0" dirty="0">
              <a:ln>
                <a:noFill/>
              </a:ln>
              <a:effectLst/>
              <a:cs typeface="Calibri" panose="020F0502020204030204" pitchFamily="34" charset="0"/>
            </a:endParaRPr>
          </a:p>
          <a:p>
            <a:pPr marR="0" lvl="0" algn="l" defTabSz="914400" rtl="0" eaLnBrk="0" fontAlgn="base" latinLnBrk="0" hangingPunct="0">
              <a:spcAft>
                <a:spcPts val="600"/>
              </a:spcAft>
              <a:buSzTx/>
              <a:buFont typeface="Wingdings" panose="05000000000000000000" pitchFamily="2" charset="2"/>
              <a:buChar char="Ø"/>
              <a:tabLst/>
            </a:pPr>
            <a:r>
              <a:rPr kumimoji="0" lang="en-US" altLang="en-US" sz="2400" b="1" i="0" u="none" strike="noStrike" cap="none" normalizeH="0" baseline="0" dirty="0">
                <a:ln>
                  <a:noFill/>
                </a:ln>
                <a:effectLst/>
                <a:cs typeface="Calibri" panose="020F0502020204030204" pitchFamily="34" charset="0"/>
              </a:rPr>
              <a:t>Disadvantages of Hierarchical Model</a:t>
            </a:r>
          </a:p>
          <a:p>
            <a:pPr marR="0" lvl="0" algn="l" defTabSz="914400" rtl="0" eaLnBrk="0" fontAlgn="base" latinLnBrk="0" hangingPunct="0">
              <a:spcAft>
                <a:spcPts val="600"/>
              </a:spcAft>
              <a:buSzTx/>
              <a:buFont typeface="Wingdings" panose="05000000000000000000" pitchFamily="2" charset="2"/>
              <a:buChar char="ü"/>
              <a:tabLst/>
            </a:pPr>
            <a:r>
              <a:rPr kumimoji="0" lang="en-US" altLang="en-US" sz="2400" b="0" i="0" u="none" strike="noStrike" cap="none" normalizeH="0" baseline="0" dirty="0">
                <a:ln>
                  <a:noFill/>
                </a:ln>
                <a:effectLst/>
                <a:cs typeface="Calibri" panose="020F0502020204030204" pitchFamily="34" charset="0"/>
              </a:rPr>
              <a:t>Complex relationships are not supported.</a:t>
            </a:r>
          </a:p>
          <a:p>
            <a:pPr marR="0" lvl="0" algn="l" defTabSz="914400" rtl="0" eaLnBrk="0" fontAlgn="base" latinLnBrk="0" hangingPunct="0">
              <a:spcAft>
                <a:spcPts val="600"/>
              </a:spcAft>
              <a:buSzTx/>
              <a:buFont typeface="Wingdings" panose="05000000000000000000" pitchFamily="2" charset="2"/>
              <a:buChar char="ü"/>
              <a:tabLst/>
            </a:pPr>
            <a:r>
              <a:rPr kumimoji="0" lang="en-US" altLang="en-US" sz="2400" b="0" i="0" u="none" strike="noStrike" cap="none" normalizeH="0" baseline="0" dirty="0">
                <a:ln>
                  <a:noFill/>
                </a:ln>
                <a:effectLst/>
                <a:cs typeface="Calibri" panose="020F0502020204030204" pitchFamily="34" charset="0"/>
              </a:rPr>
              <a:t>As it does not support more than one parent of the child node so if we have some complex relationship where a child node needs to have two parent node then that can't be represented using this model.</a:t>
            </a:r>
          </a:p>
          <a:p>
            <a:pPr marR="0" lvl="0" algn="l" defTabSz="914400" rtl="0" eaLnBrk="0" fontAlgn="base" latinLnBrk="0" hangingPunct="0">
              <a:spcAft>
                <a:spcPts val="600"/>
              </a:spcAft>
              <a:buSzTx/>
              <a:buFont typeface="Wingdings" panose="05000000000000000000" pitchFamily="2" charset="2"/>
              <a:buChar char="ü"/>
              <a:tabLst/>
            </a:pPr>
            <a:r>
              <a:rPr kumimoji="0" lang="en-US" altLang="en-US" sz="2400" b="0" i="0" u="none" strike="noStrike" cap="none" normalizeH="0" baseline="0" dirty="0">
                <a:ln>
                  <a:noFill/>
                </a:ln>
                <a:effectLst/>
                <a:cs typeface="Calibri" panose="020F0502020204030204" pitchFamily="34" charset="0"/>
              </a:rPr>
              <a:t>If a parent node is deleted then the child node is automatically deleted.</a:t>
            </a:r>
          </a:p>
          <a:p>
            <a:pPr marR="0" lvl="0" algn="l" defTabSz="914400" rtl="0" eaLnBrk="0" fontAlgn="base" latinLnBrk="0" hangingPunct="0">
              <a:spcAft>
                <a:spcPts val="600"/>
              </a:spcAft>
              <a:buSzTx/>
              <a:buFont typeface="Wingdings" panose="05000000000000000000" pitchFamily="2" charset="2"/>
              <a:buChar char="Ø"/>
              <a:tabLst/>
            </a:pPr>
            <a:endParaRPr kumimoji="0" lang="en-US" altLang="en-US"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4588876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Network Model</a:t>
            </a:r>
          </a:p>
        </p:txBody>
      </p:sp>
      <p:sp>
        <p:nvSpPr>
          <p:cNvPr id="3" name="Content Placeholder 2"/>
          <p:cNvSpPr>
            <a:spLocks noGrp="1"/>
          </p:cNvSpPr>
          <p:nvPr>
            <p:ph idx="1"/>
          </p:nvPr>
        </p:nvSpPr>
        <p:spPr>
          <a:xfrm>
            <a:off x="365760" y="1005840"/>
            <a:ext cx="9267338" cy="5486400"/>
          </a:xfrm>
        </p:spPr>
        <p:txBody>
          <a:bodyPr/>
          <a:lstStyle/>
          <a:p>
            <a:pPr>
              <a:buFont typeface="Wingdings" panose="05000000000000000000" pitchFamily="2" charset="2"/>
              <a:buChar char="Ø"/>
            </a:pPr>
            <a:r>
              <a:rPr lang="en-US" sz="2000" dirty="0"/>
              <a:t>This model is an extension of the hierarchical model. It was the most popular model before the relational model</a:t>
            </a:r>
          </a:p>
          <a:p>
            <a:pPr>
              <a:buFont typeface="Wingdings" panose="05000000000000000000" pitchFamily="2" charset="2"/>
              <a:buChar char="Ø"/>
            </a:pPr>
            <a:r>
              <a:rPr lang="en-US" sz="2000" dirty="0"/>
              <a:t> This model is the same as the hierarchical model, the only difference is that a record can have more than one parent</a:t>
            </a:r>
          </a:p>
          <a:p>
            <a:pPr>
              <a:buFont typeface="Wingdings" panose="05000000000000000000" pitchFamily="2" charset="2"/>
              <a:buChar char="Ø"/>
            </a:pPr>
            <a:r>
              <a:rPr lang="en-US" sz="2000" dirty="0"/>
              <a:t>It replaces the hierarchical tree with a graph. </a:t>
            </a:r>
            <a:endParaRPr lang="en-IN" sz="200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0426" y="2783032"/>
            <a:ext cx="3035456" cy="3327571"/>
          </a:xfrm>
          <a:prstGeom prst="rect">
            <a:avLst/>
          </a:prstGeom>
        </p:spPr>
      </p:pic>
      <p:pic>
        <p:nvPicPr>
          <p:cNvPr id="6" name="Picture 5" descr="Screen Clipping"/>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998922" y="2783032"/>
            <a:ext cx="4603895" cy="3692134"/>
          </a:xfrm>
          <a:prstGeom prst="rect">
            <a:avLst/>
          </a:prstGeom>
        </p:spPr>
      </p:pic>
    </p:spTree>
    <p:extLst>
      <p:ext uri="{BB962C8B-B14F-4D97-AF65-F5344CB8AC3E}">
        <p14:creationId xmlns:p14="http://schemas.microsoft.com/office/powerpoint/2010/main" val="6424141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Network Model</a:t>
            </a:r>
          </a:p>
        </p:txBody>
      </p:sp>
      <p:sp>
        <p:nvSpPr>
          <p:cNvPr id="3" name="Content Placeholder 2"/>
          <p:cNvSpPr>
            <a:spLocks noGrp="1"/>
          </p:cNvSpPr>
          <p:nvPr>
            <p:ph idx="1"/>
          </p:nvPr>
        </p:nvSpPr>
        <p:spPr>
          <a:xfrm>
            <a:off x="365760" y="1005840"/>
            <a:ext cx="9862761" cy="5486400"/>
          </a:xfrm>
        </p:spPr>
        <p:txBody>
          <a:bodyPr/>
          <a:lstStyle/>
          <a:p>
            <a:pPr algn="l">
              <a:spcAft>
                <a:spcPts val="600"/>
              </a:spcAft>
              <a:buFont typeface="Wingdings" panose="05000000000000000000" pitchFamily="2" charset="2"/>
              <a:buChar char="Ø"/>
            </a:pPr>
            <a:r>
              <a:rPr lang="en-IN" sz="2400" b="1" i="1" dirty="0"/>
              <a:t>Advantages of Network Model</a:t>
            </a:r>
          </a:p>
          <a:p>
            <a:pPr algn="l">
              <a:spcAft>
                <a:spcPts val="600"/>
              </a:spcAft>
              <a:buFont typeface="Wingdings" panose="05000000000000000000" pitchFamily="2" charset="2"/>
              <a:buChar char="ü"/>
            </a:pPr>
            <a:r>
              <a:rPr lang="en-US" sz="2400" dirty="0"/>
              <a:t>The data can be accessed faster as compared to the hierarchical model. This is because the data is more related in the network model and there can be more than one path to reach a particular node. So the data can be accessed in many ways</a:t>
            </a:r>
          </a:p>
          <a:p>
            <a:pPr algn="l">
              <a:spcAft>
                <a:spcPts val="600"/>
              </a:spcAft>
              <a:buFont typeface="Wingdings" panose="05000000000000000000" pitchFamily="2" charset="2"/>
              <a:buChar char="ü"/>
            </a:pPr>
            <a:r>
              <a:rPr lang="en-US" sz="2400" dirty="0"/>
              <a:t>As there is a parent-child relationship so data integrity is present. Any change in parent record is reflected in the child record.</a:t>
            </a:r>
          </a:p>
          <a:p>
            <a:pPr algn="l">
              <a:spcAft>
                <a:spcPts val="600"/>
              </a:spcAft>
              <a:buFont typeface="Wingdings" panose="05000000000000000000" pitchFamily="2" charset="2"/>
              <a:buChar char="Ø"/>
            </a:pPr>
            <a:r>
              <a:rPr lang="en-IN" sz="2400" b="1" i="1" dirty="0"/>
              <a:t>Disadvantages of Network Model</a:t>
            </a:r>
          </a:p>
          <a:p>
            <a:pPr algn="l">
              <a:spcAft>
                <a:spcPts val="600"/>
              </a:spcAft>
              <a:buFont typeface="Wingdings" panose="05000000000000000000" pitchFamily="2" charset="2"/>
              <a:buChar char="ü"/>
            </a:pPr>
            <a:r>
              <a:rPr lang="en-US" sz="2400" dirty="0"/>
              <a:t>As more and more relationships need to be handled the system might get complex. So, a user must be having detailed knowledge of the model to work with the model.</a:t>
            </a:r>
          </a:p>
          <a:p>
            <a:pPr algn="l">
              <a:spcAft>
                <a:spcPts val="600"/>
              </a:spcAft>
              <a:buFont typeface="Wingdings" panose="05000000000000000000" pitchFamily="2" charset="2"/>
              <a:buChar char="ü"/>
            </a:pPr>
            <a:r>
              <a:rPr lang="en-US" sz="2400" dirty="0"/>
              <a:t>Any change like updating, deletion, insertion is very complex.</a:t>
            </a:r>
          </a:p>
          <a:p>
            <a:pPr algn="l">
              <a:spcAft>
                <a:spcPts val="600"/>
              </a:spcAft>
              <a:buFont typeface="Wingdings" panose="05000000000000000000" pitchFamily="2" charset="2"/>
              <a:buChar char="Ø"/>
            </a:pPr>
            <a:endParaRPr lang="en-IN" sz="2400" dirty="0"/>
          </a:p>
        </p:txBody>
      </p:sp>
    </p:spTree>
    <p:extLst>
      <p:ext uri="{BB962C8B-B14F-4D97-AF65-F5344CB8AC3E}">
        <p14:creationId xmlns:p14="http://schemas.microsoft.com/office/powerpoint/2010/main" val="21623887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Overview of Database Systems</a:t>
            </a:r>
          </a:p>
        </p:txBody>
      </p:sp>
      <p:sp>
        <p:nvSpPr>
          <p:cNvPr id="3" name="Content Placeholder 2"/>
          <p:cNvSpPr>
            <a:spLocks noGrp="1"/>
          </p:cNvSpPr>
          <p:nvPr>
            <p:ph idx="1"/>
          </p:nvPr>
        </p:nvSpPr>
        <p:spPr>
          <a:xfrm>
            <a:off x="365759" y="1005840"/>
            <a:ext cx="9650111" cy="5486400"/>
          </a:xfrm>
        </p:spPr>
        <p:txBody>
          <a:bodyPr/>
          <a:lstStyle/>
          <a:p>
            <a:pPr marL="365125" lvl="0" indent="-282575" algn="l" defTabSz="914400" fontAlgn="base">
              <a:lnSpc>
                <a:spcPct val="90000"/>
              </a:lnSpc>
              <a:spcAft>
                <a:spcPts val="1800"/>
              </a:spcAft>
              <a:buClr>
                <a:srgbClr val="E84C22"/>
              </a:buClr>
              <a:buSzPct val="80000"/>
              <a:buFont typeface="Wingdings 2" panose="05020102010507070707" pitchFamily="18" charset="2"/>
              <a:buChar char=""/>
            </a:pPr>
            <a:r>
              <a:rPr lang="en-US" altLang="en-US" sz="2400" b="1" kern="1200" dirty="0">
                <a:solidFill>
                  <a:prstClr val="black"/>
                </a:solidFill>
                <a:latin typeface="Arial" panose="020B0604020202020204" pitchFamily="34" charset="0"/>
                <a:cs typeface="+mn-cs"/>
              </a:rPr>
              <a:t>What is a Database?</a:t>
            </a:r>
          </a:p>
          <a:p>
            <a:pPr marL="639763" lvl="1" indent="-236538" defTabSz="914400" fontAlgn="base">
              <a:lnSpc>
                <a:spcPct val="90000"/>
              </a:lnSpc>
              <a:spcBef>
                <a:spcPts val="550"/>
              </a:spcBef>
              <a:spcAft>
                <a:spcPts val="1800"/>
              </a:spcAft>
              <a:buClr>
                <a:srgbClr val="E84C22"/>
              </a:buClr>
              <a:buFont typeface="Verdana" panose="020B0604030504040204" pitchFamily="34" charset="0"/>
              <a:buChar char="◦"/>
            </a:pPr>
            <a:r>
              <a:rPr lang="en-US" altLang="en-US" sz="2400" kern="1200" dirty="0">
                <a:solidFill>
                  <a:prstClr val="black"/>
                </a:solidFill>
                <a:ea typeface="+mn-ea"/>
                <a:cs typeface="+mn-cs"/>
              </a:rPr>
              <a:t>A shared collection of logically related data along with the description of the data that suits to the needs of large enterprises.</a:t>
            </a:r>
          </a:p>
          <a:p>
            <a:pPr marL="639763" lvl="1" indent="-236538" defTabSz="914400" fontAlgn="base">
              <a:lnSpc>
                <a:spcPct val="90000"/>
              </a:lnSpc>
              <a:spcBef>
                <a:spcPts val="550"/>
              </a:spcBef>
              <a:spcAft>
                <a:spcPts val="1800"/>
              </a:spcAft>
              <a:buClr>
                <a:srgbClr val="E84C22"/>
              </a:buClr>
              <a:buFont typeface="Verdana" panose="020B0604030504040204" pitchFamily="34" charset="0"/>
              <a:buChar char="◦"/>
            </a:pPr>
            <a:r>
              <a:rPr lang="en-US" altLang="en-US" sz="2400" kern="1200" dirty="0">
                <a:solidFill>
                  <a:srgbClr val="FF0000"/>
                </a:solidFill>
                <a:ea typeface="+mn-ea"/>
                <a:cs typeface="+mn-cs"/>
              </a:rPr>
              <a:t>Data</a:t>
            </a:r>
            <a:r>
              <a:rPr lang="en-US" altLang="en-US" sz="2400" kern="1200" dirty="0">
                <a:solidFill>
                  <a:prstClr val="black"/>
                </a:solidFill>
                <a:ea typeface="+mn-ea"/>
                <a:cs typeface="+mn-cs"/>
              </a:rPr>
              <a:t> - known facts that can be recorded and have implicit meaning.</a:t>
            </a:r>
          </a:p>
          <a:p>
            <a:pPr marL="639763" lvl="1" indent="-236538" defTabSz="914400" fontAlgn="base">
              <a:lnSpc>
                <a:spcPct val="90000"/>
              </a:lnSpc>
              <a:spcBef>
                <a:spcPts val="550"/>
              </a:spcBef>
              <a:spcAft>
                <a:spcPts val="1800"/>
              </a:spcAft>
              <a:buClr>
                <a:srgbClr val="E84C22"/>
              </a:buClr>
              <a:buNone/>
            </a:pPr>
            <a:r>
              <a:rPr lang="en-US" altLang="en-US" sz="2400" i="1" kern="1200" dirty="0">
                <a:solidFill>
                  <a:prstClr val="black"/>
                </a:solidFill>
                <a:ea typeface="+mn-ea"/>
                <a:cs typeface="+mn-cs"/>
              </a:rPr>
              <a:t>	</a:t>
            </a:r>
            <a:r>
              <a:rPr lang="en-US" altLang="en-US" sz="2000" i="1" kern="1200" dirty="0" err="1">
                <a:solidFill>
                  <a:prstClr val="black"/>
                </a:solidFill>
                <a:ea typeface="+mn-ea"/>
                <a:cs typeface="+mn-cs"/>
              </a:rPr>
              <a:t>Eg</a:t>
            </a:r>
            <a:r>
              <a:rPr lang="en-US" altLang="en-US" sz="2000" i="1" kern="1200" dirty="0">
                <a:solidFill>
                  <a:prstClr val="black"/>
                </a:solidFill>
                <a:ea typeface="+mn-ea"/>
                <a:cs typeface="+mn-cs"/>
              </a:rPr>
              <a:t>. </a:t>
            </a:r>
            <a:endParaRPr lang="en-US" altLang="en-US" sz="2000" i="1" kern="1200" dirty="0" smtClean="0">
              <a:solidFill>
                <a:prstClr val="black"/>
              </a:solidFill>
              <a:ea typeface="+mn-ea"/>
              <a:cs typeface="+mn-cs"/>
            </a:endParaRPr>
          </a:p>
          <a:p>
            <a:pPr marL="639763" lvl="1" indent="-236538" defTabSz="914400" fontAlgn="base">
              <a:lnSpc>
                <a:spcPct val="90000"/>
              </a:lnSpc>
              <a:spcBef>
                <a:spcPts val="550"/>
              </a:spcBef>
              <a:spcAft>
                <a:spcPts val="1800"/>
              </a:spcAft>
              <a:buClr>
                <a:srgbClr val="E84C22"/>
              </a:buClr>
              <a:buNone/>
            </a:pPr>
            <a:r>
              <a:rPr lang="en-US" altLang="en-US" sz="2000" i="1" kern="1200" dirty="0">
                <a:solidFill>
                  <a:prstClr val="black"/>
                </a:solidFill>
                <a:ea typeface="+mn-ea"/>
                <a:cs typeface="+mn-cs"/>
              </a:rPr>
              <a:t>	</a:t>
            </a:r>
            <a:r>
              <a:rPr lang="en-US" altLang="en-US" sz="2000" i="1" kern="1200" dirty="0" smtClean="0">
                <a:solidFill>
                  <a:prstClr val="black"/>
                </a:solidFill>
                <a:ea typeface="+mn-ea"/>
                <a:cs typeface="+mn-cs"/>
              </a:rPr>
              <a:t>Name</a:t>
            </a:r>
            <a:r>
              <a:rPr lang="en-US" altLang="en-US" sz="2000" i="1" kern="1200" dirty="0">
                <a:solidFill>
                  <a:prstClr val="black"/>
                </a:solidFill>
                <a:ea typeface="+mn-ea"/>
                <a:cs typeface="+mn-cs"/>
              </a:rPr>
              <a:t>, Telephone number and Address of your friends. </a:t>
            </a:r>
            <a:endParaRPr lang="en-US" altLang="en-US" sz="2000" i="1" kern="1200" dirty="0" smtClean="0">
              <a:solidFill>
                <a:prstClr val="black"/>
              </a:solidFill>
              <a:ea typeface="+mn-ea"/>
              <a:cs typeface="+mn-cs"/>
            </a:endParaRPr>
          </a:p>
          <a:p>
            <a:pPr marL="639763" lvl="1" indent="-236538" defTabSz="914400" fontAlgn="base">
              <a:lnSpc>
                <a:spcPct val="90000"/>
              </a:lnSpc>
              <a:spcBef>
                <a:spcPts val="550"/>
              </a:spcBef>
              <a:spcAft>
                <a:spcPts val="1800"/>
              </a:spcAft>
              <a:buClr>
                <a:srgbClr val="E84C22"/>
              </a:buClr>
              <a:buNone/>
            </a:pPr>
            <a:r>
              <a:rPr lang="en-US" altLang="en-US" sz="2000" i="1" kern="1200" dirty="0">
                <a:solidFill>
                  <a:prstClr val="black"/>
                </a:solidFill>
                <a:ea typeface="+mn-ea"/>
                <a:cs typeface="+mn-cs"/>
              </a:rPr>
              <a:t>	</a:t>
            </a:r>
            <a:r>
              <a:rPr lang="en-US" altLang="en-US" sz="2000" i="1" kern="1200" dirty="0" smtClean="0">
                <a:solidFill>
                  <a:prstClr val="black"/>
                </a:solidFill>
                <a:ea typeface="+mn-ea"/>
                <a:cs typeface="+mn-cs"/>
              </a:rPr>
              <a:t>Account </a:t>
            </a:r>
            <a:r>
              <a:rPr lang="en-US" altLang="en-US" sz="2000" i="1" kern="1200" dirty="0">
                <a:solidFill>
                  <a:prstClr val="black"/>
                </a:solidFill>
                <a:ea typeface="+mn-ea"/>
                <a:cs typeface="+mn-cs"/>
              </a:rPr>
              <a:t>number, Name of the account holder and Balance in a banking system</a:t>
            </a:r>
            <a:r>
              <a:rPr lang="en-US" altLang="en-US" sz="2000" i="1" kern="1200" dirty="0">
                <a:solidFill>
                  <a:prstClr val="black"/>
                </a:solidFill>
                <a:latin typeface="Gill Sans MT"/>
                <a:ea typeface="+mn-ea"/>
                <a:cs typeface="+mn-cs"/>
              </a:rPr>
              <a:t>. </a:t>
            </a:r>
            <a:endParaRPr lang="en-US" altLang="en-US" sz="2400" i="1" kern="1200" dirty="0">
              <a:solidFill>
                <a:prstClr val="black"/>
              </a:solidFill>
              <a:latin typeface="Gill Sans MT"/>
              <a:ea typeface="+mn-ea"/>
              <a:cs typeface="+mn-cs"/>
            </a:endParaRPr>
          </a:p>
          <a:p>
            <a:pPr>
              <a:spcAft>
                <a:spcPts val="1800"/>
              </a:spcAft>
            </a:pPr>
            <a:endParaRPr lang="en-US" sz="2000" dirty="0"/>
          </a:p>
        </p:txBody>
      </p:sp>
    </p:spTree>
    <p:extLst>
      <p:ext uri="{BB962C8B-B14F-4D97-AF65-F5344CB8AC3E}">
        <p14:creationId xmlns:p14="http://schemas.microsoft.com/office/powerpoint/2010/main" val="24600265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b="1" dirty="0"/>
              <a:t>Object-Oriented Data Model</a:t>
            </a:r>
          </a:p>
        </p:txBody>
      </p:sp>
      <p:sp>
        <p:nvSpPr>
          <p:cNvPr id="3" name="Content Placeholder 2"/>
          <p:cNvSpPr>
            <a:spLocks noGrp="1"/>
          </p:cNvSpPr>
          <p:nvPr>
            <p:ph idx="1"/>
          </p:nvPr>
        </p:nvSpPr>
        <p:spPr>
          <a:xfrm>
            <a:off x="365760" y="1005840"/>
            <a:ext cx="9682007" cy="5486400"/>
          </a:xfrm>
        </p:spPr>
        <p:txBody>
          <a:bodyPr/>
          <a:lstStyle/>
          <a:p>
            <a:pPr algn="l">
              <a:buFont typeface="Wingdings" panose="05000000000000000000" pitchFamily="2" charset="2"/>
              <a:buChar char="Ø"/>
            </a:pPr>
            <a:r>
              <a:rPr lang="en-US" dirty="0"/>
              <a:t> In this model, both the data and relationship are present in a single structure known as an object.</a:t>
            </a:r>
          </a:p>
          <a:p>
            <a:pPr algn="l">
              <a:buFont typeface="Wingdings" panose="05000000000000000000" pitchFamily="2" charset="2"/>
              <a:buChar char="Ø"/>
            </a:pPr>
            <a:r>
              <a:rPr lang="en-US" dirty="0"/>
              <a:t>In this model, two </a:t>
            </a:r>
            <a:r>
              <a:rPr lang="en-US" dirty="0" smtClean="0"/>
              <a:t>or </a:t>
            </a:r>
            <a:r>
              <a:rPr lang="en-US" dirty="0"/>
              <a:t>more objects are connected through links. We use this link to relate one object to other objects.</a:t>
            </a:r>
          </a:p>
          <a:p>
            <a:pPr algn="l">
              <a:buFont typeface="Wingdings" panose="05000000000000000000" pitchFamily="2" charset="2"/>
              <a:buChar char="Ø"/>
            </a:pPr>
            <a:r>
              <a:rPr lang="en-US" dirty="0"/>
              <a:t>An object includes values saved in an instance variable within the object.</a:t>
            </a:r>
          </a:p>
          <a:p>
            <a:pPr marL="0" indent="0" algn="l">
              <a:buNone/>
            </a:pPr>
            <a:endParaRPr lang="en-IN" dirty="0"/>
          </a:p>
        </p:txBody>
      </p:sp>
      <p:pic>
        <p:nvPicPr>
          <p:cNvPr id="4" name="Picture 3"/>
          <p:cNvPicPr>
            <a:picLocks noChangeAspect="1"/>
          </p:cNvPicPr>
          <p:nvPr/>
        </p:nvPicPr>
        <p:blipFill>
          <a:blip r:embed="rId2"/>
          <a:stretch>
            <a:fillRect/>
          </a:stretch>
        </p:blipFill>
        <p:spPr>
          <a:xfrm>
            <a:off x="754454" y="3321955"/>
            <a:ext cx="6298760" cy="2674807"/>
          </a:xfrm>
          <a:prstGeom prst="rect">
            <a:avLst/>
          </a:prstGeom>
        </p:spPr>
      </p:pic>
      <p:pic>
        <p:nvPicPr>
          <p:cNvPr id="6" name="Content Placeholder 4"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6684" y="3321955"/>
            <a:ext cx="4344165" cy="2655325"/>
          </a:xfrm>
          <a:prstGeom prst="rect">
            <a:avLst/>
          </a:prstGeom>
        </p:spPr>
      </p:pic>
    </p:spTree>
    <p:extLst>
      <p:ext uri="{BB962C8B-B14F-4D97-AF65-F5344CB8AC3E}">
        <p14:creationId xmlns:p14="http://schemas.microsoft.com/office/powerpoint/2010/main" val="14387132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b="1" dirty="0"/>
              <a:t>Entity-Relationship </a:t>
            </a:r>
            <a:r>
              <a:rPr lang="en-IN" b="1" dirty="0" smtClean="0"/>
              <a:t>Model</a:t>
            </a:r>
            <a:endParaRPr lang="en-IN" b="1" dirty="0"/>
          </a:p>
        </p:txBody>
      </p:sp>
      <p:sp>
        <p:nvSpPr>
          <p:cNvPr id="3" name="Content Placeholder 2"/>
          <p:cNvSpPr>
            <a:spLocks noGrp="1"/>
          </p:cNvSpPr>
          <p:nvPr>
            <p:ph idx="1"/>
          </p:nvPr>
        </p:nvSpPr>
        <p:spPr>
          <a:xfrm>
            <a:off x="365760" y="1005840"/>
            <a:ext cx="9607580" cy="5486400"/>
          </a:xfrm>
        </p:spPr>
        <p:txBody>
          <a:bodyPr/>
          <a:lstStyle/>
          <a:p>
            <a:pPr algn="l">
              <a:buFont typeface="Wingdings" panose="05000000000000000000" pitchFamily="2" charset="2"/>
              <a:buChar char="Ø"/>
            </a:pPr>
            <a:r>
              <a:rPr lang="en-US" dirty="0"/>
              <a:t>Entity-Relationship Model or simply ER Model is a high-level data model diagram.</a:t>
            </a:r>
          </a:p>
          <a:p>
            <a:pPr algn="l">
              <a:buFont typeface="Wingdings" panose="05000000000000000000" pitchFamily="2" charset="2"/>
              <a:buChar char="Ø"/>
            </a:pPr>
            <a:r>
              <a:rPr lang="en-US" i="1" dirty="0"/>
              <a:t>In this model the real world problem in the diagrammatical form to make it simple for recognize.</a:t>
            </a:r>
          </a:p>
          <a:p>
            <a:pPr algn="l">
              <a:buFont typeface="Wingdings" panose="05000000000000000000" pitchFamily="2" charset="2"/>
              <a:buChar char="Ø"/>
            </a:pPr>
            <a:r>
              <a:rPr lang="en-IN" i="1" dirty="0"/>
              <a:t>ER Diagram have three elements</a:t>
            </a:r>
          </a:p>
          <a:p>
            <a:pPr marL="0" indent="0" algn="l">
              <a:buNone/>
            </a:pPr>
            <a:r>
              <a:rPr lang="en-IN" i="1" dirty="0"/>
              <a:t>    1) Entity 2) Attributes 3)Relationship</a:t>
            </a:r>
          </a:p>
          <a:p>
            <a:pPr marL="0" indent="0" algn="l">
              <a:buNone/>
            </a:pPr>
            <a:endParaRPr lang="en-IN" i="1" dirty="0"/>
          </a:p>
        </p:txBody>
      </p:sp>
      <p:pic>
        <p:nvPicPr>
          <p:cNvPr id="4" name="Picture 3"/>
          <p:cNvPicPr>
            <a:picLocks noChangeAspect="1"/>
          </p:cNvPicPr>
          <p:nvPr/>
        </p:nvPicPr>
        <p:blipFill rotWithShape="1">
          <a:blip r:embed="rId2"/>
          <a:srcRect l="33539" t="28294" r="13467" b="28819"/>
          <a:stretch/>
        </p:blipFill>
        <p:spPr>
          <a:xfrm>
            <a:off x="1910848" y="3044789"/>
            <a:ext cx="8062492" cy="3286899"/>
          </a:xfrm>
          <a:prstGeom prst="rect">
            <a:avLst/>
          </a:prstGeom>
        </p:spPr>
      </p:pic>
    </p:spTree>
    <p:extLst>
      <p:ext uri="{BB962C8B-B14F-4D97-AF65-F5344CB8AC3E}">
        <p14:creationId xmlns:p14="http://schemas.microsoft.com/office/powerpoint/2010/main" val="6577047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b="1" dirty="0"/>
              <a:t>Entity-Relationship </a:t>
            </a:r>
            <a:r>
              <a:rPr lang="en-IN" b="1" dirty="0" smtClean="0"/>
              <a:t>Model</a:t>
            </a:r>
            <a:endParaRPr lang="en-IN" b="1" dirty="0"/>
          </a:p>
        </p:txBody>
      </p:sp>
      <p:sp>
        <p:nvSpPr>
          <p:cNvPr id="3" name="Content Placeholder 2"/>
          <p:cNvSpPr>
            <a:spLocks noGrp="1"/>
          </p:cNvSpPr>
          <p:nvPr>
            <p:ph idx="1"/>
          </p:nvPr>
        </p:nvSpPr>
        <p:spPr>
          <a:xfrm>
            <a:off x="1531088" y="1005840"/>
            <a:ext cx="10173232" cy="5486400"/>
          </a:xfrm>
        </p:spPr>
        <p:txBody>
          <a:bodyPr/>
          <a:lstStyle/>
          <a:p>
            <a:pPr>
              <a:lnSpc>
                <a:spcPct val="150000"/>
              </a:lnSpc>
              <a:buFont typeface="Wingdings" panose="05000000000000000000" pitchFamily="2" charset="2"/>
              <a:buChar char="Ø"/>
            </a:pPr>
            <a:r>
              <a:rPr lang="en-IN" b="1" dirty="0"/>
              <a:t>Advantages  of ER Model</a:t>
            </a:r>
          </a:p>
          <a:p>
            <a:pPr>
              <a:lnSpc>
                <a:spcPct val="150000"/>
              </a:lnSpc>
              <a:buFont typeface="Wingdings" panose="05000000000000000000" pitchFamily="2" charset="2"/>
              <a:buChar char="ü"/>
            </a:pPr>
            <a:r>
              <a:rPr lang="en-IN" dirty="0"/>
              <a:t>Simple</a:t>
            </a:r>
          </a:p>
          <a:p>
            <a:pPr>
              <a:lnSpc>
                <a:spcPct val="150000"/>
              </a:lnSpc>
              <a:buFont typeface="Wingdings" panose="05000000000000000000" pitchFamily="2" charset="2"/>
              <a:buChar char="ü"/>
            </a:pPr>
            <a:r>
              <a:rPr lang="en-IN" dirty="0"/>
              <a:t>Effective communication tool</a:t>
            </a:r>
          </a:p>
          <a:p>
            <a:pPr>
              <a:lnSpc>
                <a:spcPct val="150000"/>
              </a:lnSpc>
              <a:buFont typeface="Wingdings" panose="05000000000000000000" pitchFamily="2" charset="2"/>
              <a:buChar char="ü"/>
            </a:pPr>
            <a:r>
              <a:rPr lang="en-IN" dirty="0"/>
              <a:t>Easy conversion to any model</a:t>
            </a:r>
          </a:p>
          <a:p>
            <a:pPr>
              <a:lnSpc>
                <a:spcPct val="150000"/>
              </a:lnSpc>
              <a:buFont typeface="Wingdings" panose="05000000000000000000" pitchFamily="2" charset="2"/>
              <a:buChar char="Ø"/>
            </a:pPr>
            <a:endParaRPr lang="en-IN" dirty="0"/>
          </a:p>
          <a:p>
            <a:pPr>
              <a:lnSpc>
                <a:spcPct val="150000"/>
              </a:lnSpc>
              <a:buFont typeface="Wingdings" panose="05000000000000000000" pitchFamily="2" charset="2"/>
              <a:buChar char="Ø"/>
            </a:pPr>
            <a:r>
              <a:rPr lang="en-IN" dirty="0"/>
              <a:t> </a:t>
            </a:r>
            <a:r>
              <a:rPr lang="en-IN" b="1" dirty="0"/>
              <a:t>Disadvantages of ER Model</a:t>
            </a:r>
          </a:p>
          <a:p>
            <a:pPr>
              <a:lnSpc>
                <a:spcPct val="150000"/>
              </a:lnSpc>
              <a:buFont typeface="Wingdings" panose="05000000000000000000" pitchFamily="2" charset="2"/>
              <a:buChar char="ü"/>
            </a:pPr>
            <a:r>
              <a:rPr lang="en-IN" dirty="0"/>
              <a:t>   No industry standard for notation</a:t>
            </a:r>
          </a:p>
          <a:p>
            <a:pPr>
              <a:lnSpc>
                <a:spcPct val="150000"/>
              </a:lnSpc>
              <a:buFont typeface="Wingdings" panose="05000000000000000000" pitchFamily="2" charset="2"/>
              <a:buChar char="ü"/>
            </a:pPr>
            <a:r>
              <a:rPr lang="en-IN" dirty="0"/>
              <a:t>   Hidden Information</a:t>
            </a:r>
          </a:p>
          <a:p>
            <a:pPr marL="0" indent="0">
              <a:lnSpc>
                <a:spcPct val="150000"/>
              </a:lnSpc>
              <a:buNone/>
            </a:pPr>
            <a:r>
              <a:rPr lang="en-IN" dirty="0"/>
              <a:t>     </a:t>
            </a:r>
          </a:p>
        </p:txBody>
      </p:sp>
    </p:spTree>
    <p:extLst>
      <p:ext uri="{BB962C8B-B14F-4D97-AF65-F5344CB8AC3E}">
        <p14:creationId xmlns:p14="http://schemas.microsoft.com/office/powerpoint/2010/main" val="25914288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93352" y="313657"/>
            <a:ext cx="8717280" cy="777240"/>
          </a:xfrm>
        </p:spPr>
        <p:txBody>
          <a:bodyPr/>
          <a:lstStyle/>
          <a:p>
            <a:r>
              <a:rPr lang="en-IN" b="1" dirty="0"/>
              <a:t>Relational </a:t>
            </a:r>
            <a:r>
              <a:rPr lang="en-IN" b="1" dirty="0" smtClean="0"/>
              <a:t>Model</a:t>
            </a:r>
            <a:endParaRPr lang="en-IN" b="1" dirty="0"/>
          </a:p>
          <a:p>
            <a:endParaRPr lang="en-IN" dirty="0"/>
          </a:p>
        </p:txBody>
      </p:sp>
      <p:sp>
        <p:nvSpPr>
          <p:cNvPr id="3" name="Content Placeholder 2"/>
          <p:cNvSpPr>
            <a:spLocks noGrp="1"/>
          </p:cNvSpPr>
          <p:nvPr>
            <p:ph idx="1"/>
          </p:nvPr>
        </p:nvSpPr>
        <p:spPr>
          <a:xfrm>
            <a:off x="999460" y="1005840"/>
            <a:ext cx="10704860" cy="5486400"/>
          </a:xfrm>
        </p:spPr>
        <p:txBody>
          <a:bodyPr/>
          <a:lstStyle/>
          <a:p>
            <a:pPr algn="l">
              <a:spcAft>
                <a:spcPts val="600"/>
              </a:spcAft>
              <a:buFont typeface="Wingdings" panose="05000000000000000000" pitchFamily="2" charset="2"/>
              <a:buChar char="Ø"/>
            </a:pPr>
            <a:r>
              <a:rPr lang="en-US" dirty="0"/>
              <a:t>Relational Model is the most widely used model.</a:t>
            </a:r>
          </a:p>
          <a:p>
            <a:pPr algn="l">
              <a:spcAft>
                <a:spcPts val="600"/>
              </a:spcAft>
              <a:buFont typeface="Wingdings" panose="05000000000000000000" pitchFamily="2" charset="2"/>
              <a:buChar char="Ø"/>
            </a:pPr>
            <a:r>
              <a:rPr lang="en-US" dirty="0"/>
              <a:t>The data is maintained in the form of a two-dimensional table.</a:t>
            </a:r>
          </a:p>
          <a:p>
            <a:pPr algn="l">
              <a:spcAft>
                <a:spcPts val="600"/>
              </a:spcAft>
              <a:buFont typeface="Wingdings" panose="05000000000000000000" pitchFamily="2" charset="2"/>
              <a:buChar char="Ø"/>
            </a:pPr>
            <a:r>
              <a:rPr lang="en-US" dirty="0"/>
              <a:t>All the information is stored in the form of row and columns , Each row in the table is called tuple and column is called as attributes or field. </a:t>
            </a:r>
          </a:p>
          <a:p>
            <a:pPr algn="l">
              <a:spcAft>
                <a:spcPts val="600"/>
              </a:spcAft>
              <a:buFont typeface="Wingdings" panose="05000000000000000000" pitchFamily="2" charset="2"/>
              <a:buChar char="Ø"/>
            </a:pPr>
            <a:r>
              <a:rPr lang="en-US" dirty="0"/>
              <a:t>All the information is stored in the form of row and columns. </a:t>
            </a:r>
            <a:endParaRPr lang="en-IN" dirty="0"/>
          </a:p>
        </p:txBody>
      </p:sp>
      <p:pic>
        <p:nvPicPr>
          <p:cNvPr id="4" name="Picture 3"/>
          <p:cNvPicPr>
            <a:picLocks noChangeAspect="1"/>
          </p:cNvPicPr>
          <p:nvPr/>
        </p:nvPicPr>
        <p:blipFill>
          <a:blip r:embed="rId2"/>
          <a:stretch>
            <a:fillRect/>
          </a:stretch>
        </p:blipFill>
        <p:spPr>
          <a:xfrm>
            <a:off x="1556353" y="3332588"/>
            <a:ext cx="8901318" cy="2649289"/>
          </a:xfrm>
          <a:prstGeom prst="rect">
            <a:avLst/>
          </a:prstGeom>
        </p:spPr>
      </p:pic>
    </p:spTree>
    <p:extLst>
      <p:ext uri="{BB962C8B-B14F-4D97-AF65-F5344CB8AC3E}">
        <p14:creationId xmlns:p14="http://schemas.microsoft.com/office/powerpoint/2010/main" val="14222098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b="1" dirty="0"/>
              <a:t>Relational </a:t>
            </a:r>
            <a:r>
              <a:rPr lang="en-IN" b="1" dirty="0" smtClean="0"/>
              <a:t>Model</a:t>
            </a:r>
            <a:endParaRPr lang="en-IN" b="1" dirty="0"/>
          </a:p>
        </p:txBody>
      </p:sp>
      <p:sp>
        <p:nvSpPr>
          <p:cNvPr id="3" name="Content Placeholder 2"/>
          <p:cNvSpPr>
            <a:spLocks noGrp="1"/>
          </p:cNvSpPr>
          <p:nvPr>
            <p:ph idx="1"/>
          </p:nvPr>
        </p:nvSpPr>
        <p:spPr>
          <a:xfrm>
            <a:off x="1286540" y="1005840"/>
            <a:ext cx="10417780" cy="4594860"/>
          </a:xfrm>
        </p:spPr>
        <p:txBody>
          <a:bodyPr/>
          <a:lstStyle/>
          <a:p>
            <a:pPr>
              <a:lnSpc>
                <a:spcPct val="150000"/>
              </a:lnSpc>
              <a:buFont typeface="Wingdings" panose="05000000000000000000" pitchFamily="2" charset="2"/>
              <a:buChar char="Ø"/>
            </a:pPr>
            <a:r>
              <a:rPr lang="en-IN" b="1" dirty="0"/>
              <a:t>Advantages of Relational Model</a:t>
            </a:r>
          </a:p>
          <a:p>
            <a:pPr>
              <a:lnSpc>
                <a:spcPct val="150000"/>
              </a:lnSpc>
              <a:buFont typeface="Wingdings" panose="05000000000000000000" pitchFamily="2" charset="2"/>
              <a:buChar char="ü"/>
            </a:pPr>
            <a:r>
              <a:rPr lang="en-IN" dirty="0"/>
              <a:t>Simple</a:t>
            </a:r>
          </a:p>
          <a:p>
            <a:pPr>
              <a:lnSpc>
                <a:spcPct val="150000"/>
              </a:lnSpc>
              <a:buFont typeface="Wingdings" panose="05000000000000000000" pitchFamily="2" charset="2"/>
              <a:buChar char="ü"/>
            </a:pPr>
            <a:r>
              <a:rPr lang="en-IN" dirty="0"/>
              <a:t>Scalable</a:t>
            </a:r>
          </a:p>
          <a:p>
            <a:pPr>
              <a:lnSpc>
                <a:spcPct val="150000"/>
              </a:lnSpc>
              <a:buFont typeface="Wingdings" panose="05000000000000000000" pitchFamily="2" charset="2"/>
              <a:buChar char="ü"/>
            </a:pPr>
            <a:r>
              <a:rPr lang="en-IN" dirty="0"/>
              <a:t>Structural Independence</a:t>
            </a:r>
          </a:p>
          <a:p>
            <a:pPr marL="0" indent="0">
              <a:lnSpc>
                <a:spcPct val="150000"/>
              </a:lnSpc>
              <a:buNone/>
            </a:pPr>
            <a:endParaRPr lang="en-IN" dirty="0"/>
          </a:p>
          <a:p>
            <a:pPr>
              <a:lnSpc>
                <a:spcPct val="150000"/>
              </a:lnSpc>
              <a:buFont typeface="Wingdings" panose="05000000000000000000" pitchFamily="2" charset="2"/>
              <a:buChar char="ü"/>
            </a:pPr>
            <a:r>
              <a:rPr lang="en-IN" b="1" i="1" dirty="0"/>
              <a:t>Disadvantages of Relational Model</a:t>
            </a:r>
          </a:p>
          <a:p>
            <a:pPr>
              <a:lnSpc>
                <a:spcPct val="150000"/>
              </a:lnSpc>
              <a:buFont typeface="Wingdings" panose="05000000000000000000" pitchFamily="2" charset="2"/>
              <a:buChar char="ü"/>
            </a:pPr>
            <a:r>
              <a:rPr lang="en-IN" i="1" dirty="0"/>
              <a:t>Hardware Overheads</a:t>
            </a:r>
          </a:p>
          <a:p>
            <a:pPr>
              <a:lnSpc>
                <a:spcPct val="150000"/>
              </a:lnSpc>
              <a:buFont typeface="Wingdings" panose="05000000000000000000" pitchFamily="2" charset="2"/>
              <a:buChar char="ü"/>
            </a:pPr>
            <a:r>
              <a:rPr lang="en-IN" i="1" dirty="0"/>
              <a:t>Bad Design :</a:t>
            </a:r>
            <a:r>
              <a:rPr lang="en-US" dirty="0"/>
              <a:t> The relational model is very easy to design and use</a:t>
            </a:r>
            <a:endParaRPr lang="en-IN" dirty="0"/>
          </a:p>
        </p:txBody>
      </p:sp>
    </p:spTree>
    <p:extLst>
      <p:ext uri="{BB962C8B-B14F-4D97-AF65-F5344CB8AC3E}">
        <p14:creationId xmlns:p14="http://schemas.microsoft.com/office/powerpoint/2010/main" val="8552049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Database Language</a:t>
            </a:r>
          </a:p>
        </p:txBody>
      </p:sp>
      <p:sp>
        <p:nvSpPr>
          <p:cNvPr id="3" name="Content Placeholder 2"/>
          <p:cNvSpPr>
            <a:spLocks noGrp="1"/>
          </p:cNvSpPr>
          <p:nvPr>
            <p:ph idx="1"/>
          </p:nvPr>
        </p:nvSpPr>
        <p:spPr>
          <a:xfrm>
            <a:off x="637953" y="1016473"/>
            <a:ext cx="9664996" cy="5486400"/>
          </a:xfrm>
        </p:spPr>
        <p:txBody>
          <a:bodyPr/>
          <a:lstStyle/>
          <a:p>
            <a:pPr algn="l">
              <a:buFont typeface="Wingdings" panose="05000000000000000000" pitchFamily="2" charset="2"/>
              <a:buChar char="Ø"/>
            </a:pPr>
            <a:r>
              <a:rPr lang="en-US" altLang="en-US" b="1" dirty="0">
                <a:cs typeface="Calibri" panose="020F0502020204030204" pitchFamily="34" charset="0"/>
              </a:rPr>
              <a:t>Data Definition Language</a:t>
            </a:r>
            <a:r>
              <a:rPr lang="en-US" altLang="en-US" dirty="0">
                <a:cs typeface="Calibri" panose="020F0502020204030204" pitchFamily="34" charset="0"/>
              </a:rPr>
              <a:t> (</a:t>
            </a:r>
            <a:r>
              <a:rPr lang="en-US" altLang="en-US" b="1" dirty="0">
                <a:cs typeface="Calibri" panose="020F0502020204030204" pitchFamily="34" charset="0"/>
              </a:rPr>
              <a:t>DDL</a:t>
            </a:r>
            <a:r>
              <a:rPr lang="en-US" altLang="en-US" dirty="0">
                <a:cs typeface="Calibri" panose="020F0502020204030204" pitchFamily="34" charset="0"/>
              </a:rPr>
              <a:t>):</a:t>
            </a:r>
          </a:p>
          <a:p>
            <a:pPr algn="l">
              <a:buFont typeface="Wingdings" panose="05000000000000000000" pitchFamily="2" charset="2"/>
              <a:buChar char="ü"/>
            </a:pPr>
            <a:r>
              <a:rPr lang="en-US" altLang="en-US" dirty="0">
                <a:cs typeface="Calibri" panose="020F0502020204030204" pitchFamily="34" charset="0"/>
              </a:rPr>
              <a:t>Used by the DBA and database designers to specify the </a:t>
            </a:r>
            <a:r>
              <a:rPr lang="en-US" altLang="en-US" i="1" dirty="0">
                <a:cs typeface="Calibri" panose="020F0502020204030204" pitchFamily="34" charset="0"/>
              </a:rPr>
              <a:t>conceptual schema</a:t>
            </a:r>
            <a:r>
              <a:rPr lang="en-US" altLang="en-US" dirty="0">
                <a:cs typeface="Calibri" panose="020F0502020204030204" pitchFamily="34" charset="0"/>
              </a:rPr>
              <a:t> of a database.</a:t>
            </a:r>
          </a:p>
          <a:p>
            <a:pPr algn="l">
              <a:buFont typeface="Wingdings" panose="05000000000000000000" pitchFamily="2" charset="2"/>
              <a:buChar char="ü"/>
            </a:pPr>
            <a:r>
              <a:rPr lang="en-US" altLang="en-US" dirty="0">
                <a:cs typeface="Calibri" panose="020F0502020204030204" pitchFamily="34" charset="0"/>
              </a:rPr>
              <a:t>  In many DBMSs, the DDL is also used to define internal and external schemas (views). In some DBMSs, separate </a:t>
            </a:r>
            <a:r>
              <a:rPr lang="en-US" altLang="en-US" b="1" dirty="0">
                <a:cs typeface="Calibri" panose="020F0502020204030204" pitchFamily="34" charset="0"/>
              </a:rPr>
              <a:t>storage definition language</a:t>
            </a:r>
            <a:r>
              <a:rPr lang="en-US" altLang="en-US" dirty="0">
                <a:cs typeface="Calibri" panose="020F0502020204030204" pitchFamily="34" charset="0"/>
              </a:rPr>
              <a:t> (</a:t>
            </a:r>
            <a:r>
              <a:rPr lang="en-US" altLang="en-US" b="1" dirty="0">
                <a:cs typeface="Calibri" panose="020F0502020204030204" pitchFamily="34" charset="0"/>
              </a:rPr>
              <a:t>SDL</a:t>
            </a:r>
            <a:r>
              <a:rPr lang="en-US" altLang="en-US" dirty="0">
                <a:cs typeface="Calibri" panose="020F0502020204030204" pitchFamily="34" charset="0"/>
              </a:rPr>
              <a:t>) and </a:t>
            </a:r>
            <a:r>
              <a:rPr lang="en-US" altLang="en-US" b="1" dirty="0">
                <a:cs typeface="Calibri" panose="020F0502020204030204" pitchFamily="34" charset="0"/>
              </a:rPr>
              <a:t>view definition language</a:t>
            </a:r>
            <a:r>
              <a:rPr lang="en-US" altLang="en-US" dirty="0">
                <a:cs typeface="Calibri" panose="020F0502020204030204" pitchFamily="34" charset="0"/>
              </a:rPr>
              <a:t> (</a:t>
            </a:r>
            <a:r>
              <a:rPr lang="en-US" altLang="en-US" b="1" dirty="0">
                <a:cs typeface="Calibri" panose="020F0502020204030204" pitchFamily="34" charset="0"/>
              </a:rPr>
              <a:t>VDL</a:t>
            </a:r>
            <a:r>
              <a:rPr lang="en-US" altLang="en-US" dirty="0">
                <a:cs typeface="Calibri" panose="020F0502020204030204" pitchFamily="34" charset="0"/>
              </a:rPr>
              <a:t>) are used to define internal and external schemas.</a:t>
            </a:r>
          </a:p>
          <a:p>
            <a:pPr algn="l">
              <a:buFont typeface="Wingdings" panose="05000000000000000000" pitchFamily="2" charset="2"/>
              <a:buChar char="ü"/>
            </a:pPr>
            <a:endParaRPr lang="en-US" altLang="en-US" dirty="0">
              <a:cs typeface="Calibri" panose="020F0502020204030204" pitchFamily="34" charset="0"/>
            </a:endParaRPr>
          </a:p>
          <a:p>
            <a:pPr algn="l">
              <a:buFont typeface="Wingdings" panose="05000000000000000000" pitchFamily="2" charset="2"/>
              <a:buChar char="Ø"/>
            </a:pPr>
            <a:r>
              <a:rPr lang="en-US" altLang="en-US" b="1" dirty="0">
                <a:cs typeface="Calibri" panose="020F0502020204030204" pitchFamily="34" charset="0"/>
              </a:rPr>
              <a:t>Data Manipulation Language</a:t>
            </a:r>
            <a:r>
              <a:rPr lang="en-US" altLang="en-US" dirty="0">
                <a:cs typeface="Calibri" panose="020F0502020204030204" pitchFamily="34" charset="0"/>
              </a:rPr>
              <a:t> (</a:t>
            </a:r>
            <a:r>
              <a:rPr lang="en-US" altLang="en-US" b="1" dirty="0">
                <a:cs typeface="Calibri" panose="020F0502020204030204" pitchFamily="34" charset="0"/>
              </a:rPr>
              <a:t>DML</a:t>
            </a:r>
            <a:r>
              <a:rPr lang="en-US" altLang="en-US" dirty="0">
                <a:cs typeface="Calibri" panose="020F0502020204030204" pitchFamily="34" charset="0"/>
              </a:rPr>
              <a:t>): Used to specify database retrievals and updates.</a:t>
            </a:r>
          </a:p>
          <a:p>
            <a:pPr lvl="1">
              <a:spcBef>
                <a:spcPts val="600"/>
              </a:spcBef>
              <a:buFont typeface="Wingdings" panose="05000000000000000000" pitchFamily="2" charset="2"/>
              <a:buChar char="ü"/>
            </a:pPr>
            <a:r>
              <a:rPr lang="en-US" altLang="en-US" sz="2200" dirty="0">
                <a:latin typeface="Calibri" panose="020F0502020204030204" pitchFamily="34" charset="0"/>
                <a:cs typeface="Calibri" panose="020F0502020204030204" pitchFamily="34" charset="0"/>
              </a:rPr>
              <a:t>DML commands (</a:t>
            </a:r>
            <a:r>
              <a:rPr lang="en-US" altLang="en-US" sz="2200" b="1" dirty="0">
                <a:latin typeface="Calibri" panose="020F0502020204030204" pitchFamily="34" charset="0"/>
                <a:cs typeface="Calibri" panose="020F0502020204030204" pitchFamily="34" charset="0"/>
              </a:rPr>
              <a:t>data sublanguage</a:t>
            </a:r>
            <a:r>
              <a:rPr lang="en-US" altLang="en-US" sz="2200" dirty="0">
                <a:latin typeface="Calibri" panose="020F0502020204030204" pitchFamily="34" charset="0"/>
                <a:cs typeface="Calibri" panose="020F0502020204030204" pitchFamily="34" charset="0"/>
              </a:rPr>
              <a:t>) can be </a:t>
            </a:r>
            <a:r>
              <a:rPr lang="en-US" altLang="en-US" sz="2200" i="1" dirty="0">
                <a:latin typeface="Calibri" panose="020F0502020204030204" pitchFamily="34" charset="0"/>
                <a:cs typeface="Calibri" panose="020F0502020204030204" pitchFamily="34" charset="0"/>
              </a:rPr>
              <a:t>embedded</a:t>
            </a:r>
            <a:r>
              <a:rPr lang="en-US" altLang="en-US" sz="2200" dirty="0">
                <a:latin typeface="Calibri" panose="020F0502020204030204" pitchFamily="34" charset="0"/>
                <a:cs typeface="Calibri" panose="020F0502020204030204" pitchFamily="34" charset="0"/>
              </a:rPr>
              <a:t> in a general-purpose programming language (</a:t>
            </a:r>
            <a:r>
              <a:rPr lang="en-US" altLang="en-US" sz="2200" b="1" dirty="0">
                <a:latin typeface="Calibri" panose="020F0502020204030204" pitchFamily="34" charset="0"/>
                <a:cs typeface="Calibri" panose="020F0502020204030204" pitchFamily="34" charset="0"/>
              </a:rPr>
              <a:t>host language</a:t>
            </a:r>
            <a:r>
              <a:rPr lang="en-US" altLang="en-US" sz="2200" dirty="0">
                <a:latin typeface="Calibri" panose="020F0502020204030204" pitchFamily="34" charset="0"/>
                <a:cs typeface="Calibri" panose="020F0502020204030204" pitchFamily="34" charset="0"/>
              </a:rPr>
              <a:t>), such as COBOL, C or an Assembly Language.</a:t>
            </a:r>
          </a:p>
          <a:p>
            <a:pPr lvl="1">
              <a:spcBef>
                <a:spcPts val="600"/>
              </a:spcBef>
              <a:buFont typeface="Wingdings" panose="05000000000000000000" pitchFamily="2" charset="2"/>
              <a:buChar char="ü"/>
            </a:pPr>
            <a:r>
              <a:rPr lang="en-US" altLang="en-US" sz="2200" dirty="0">
                <a:latin typeface="Calibri" panose="020F0502020204030204" pitchFamily="34" charset="0"/>
                <a:cs typeface="Calibri" panose="020F0502020204030204" pitchFamily="34" charset="0"/>
              </a:rPr>
              <a:t>Alternatively, </a:t>
            </a:r>
            <a:r>
              <a:rPr lang="en-US" altLang="en-US" sz="2200" i="1" dirty="0">
                <a:latin typeface="Calibri" panose="020F0502020204030204" pitchFamily="34" charset="0"/>
                <a:cs typeface="Calibri" panose="020F0502020204030204" pitchFamily="34" charset="0"/>
              </a:rPr>
              <a:t>stand-alone</a:t>
            </a:r>
            <a:r>
              <a:rPr lang="en-US" altLang="en-US" sz="2200" dirty="0">
                <a:latin typeface="Calibri" panose="020F0502020204030204" pitchFamily="34" charset="0"/>
                <a:cs typeface="Calibri" panose="020F0502020204030204" pitchFamily="34" charset="0"/>
              </a:rPr>
              <a:t> DML commands can be applied directly (</a:t>
            </a:r>
            <a:r>
              <a:rPr lang="en-US" altLang="en-US" sz="2200" b="1" dirty="0">
                <a:latin typeface="Calibri" panose="020F0502020204030204" pitchFamily="34" charset="0"/>
                <a:cs typeface="Calibri" panose="020F0502020204030204" pitchFamily="34" charset="0"/>
              </a:rPr>
              <a:t>query language</a:t>
            </a:r>
            <a:r>
              <a:rPr lang="en-US" altLang="en-US" sz="2200" dirty="0">
                <a:latin typeface="Calibri" panose="020F0502020204030204" pitchFamily="34" charset="0"/>
                <a:cs typeface="Calibri" panose="020F0502020204030204" pitchFamily="34" charset="0"/>
              </a:rPr>
              <a:t>).</a:t>
            </a:r>
          </a:p>
          <a:p>
            <a:pPr marL="0" indent="0" algn="l">
              <a:buNone/>
            </a:pPr>
            <a:endParaRPr lang="en-US" altLang="en-US" dirty="0">
              <a:cs typeface="Calibri" panose="020F0502020204030204" pitchFamily="34" charset="0"/>
            </a:endParaRPr>
          </a:p>
        </p:txBody>
      </p:sp>
    </p:spTree>
    <p:extLst>
      <p:ext uri="{BB962C8B-B14F-4D97-AF65-F5344CB8AC3E}">
        <p14:creationId xmlns:p14="http://schemas.microsoft.com/office/powerpoint/2010/main" val="39748869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Database Language</a:t>
            </a:r>
          </a:p>
        </p:txBody>
      </p:sp>
      <p:sp>
        <p:nvSpPr>
          <p:cNvPr id="3" name="Content Placeholder 2"/>
          <p:cNvSpPr>
            <a:spLocks noGrp="1"/>
          </p:cNvSpPr>
          <p:nvPr>
            <p:ph idx="1"/>
          </p:nvPr>
        </p:nvSpPr>
        <p:spPr>
          <a:xfrm>
            <a:off x="914400" y="1005840"/>
            <a:ext cx="9856381" cy="5486400"/>
          </a:xfrm>
        </p:spPr>
        <p:txBody>
          <a:bodyPr/>
          <a:lstStyle/>
          <a:p>
            <a:pPr algn="l">
              <a:lnSpc>
                <a:spcPct val="150000"/>
              </a:lnSpc>
              <a:buFont typeface="Wingdings" panose="05000000000000000000" pitchFamily="2" charset="2"/>
              <a:buChar char="Ø"/>
            </a:pPr>
            <a:r>
              <a:rPr lang="en-IN" sz="2400" b="1" dirty="0">
                <a:cs typeface="Calibri" panose="020F0502020204030204" pitchFamily="34" charset="0"/>
              </a:rPr>
              <a:t>Data Control Language (DCL)</a:t>
            </a:r>
          </a:p>
          <a:p>
            <a:pPr algn="l">
              <a:lnSpc>
                <a:spcPct val="150000"/>
              </a:lnSpc>
              <a:buFont typeface="Wingdings" panose="05000000000000000000" pitchFamily="2" charset="2"/>
              <a:buChar char="ü"/>
            </a:pPr>
            <a:r>
              <a:rPr lang="en-US" sz="2400" dirty="0">
                <a:cs typeface="Calibri" panose="020F0502020204030204" pitchFamily="34" charset="0"/>
              </a:rPr>
              <a:t>Data Control Language (DCL) is a set of special commands that are used to control the user privileges in the database system</a:t>
            </a:r>
          </a:p>
          <a:p>
            <a:pPr marL="0" indent="0" algn="l">
              <a:lnSpc>
                <a:spcPct val="150000"/>
              </a:lnSpc>
              <a:buNone/>
            </a:pPr>
            <a:endParaRPr lang="en-US" sz="2400" dirty="0">
              <a:cs typeface="Calibri" panose="020F0502020204030204" pitchFamily="34" charset="0"/>
            </a:endParaRPr>
          </a:p>
          <a:p>
            <a:pPr algn="l">
              <a:lnSpc>
                <a:spcPct val="150000"/>
              </a:lnSpc>
              <a:buFont typeface="Wingdings" panose="05000000000000000000" pitchFamily="2" charset="2"/>
              <a:buChar char="Ø"/>
            </a:pPr>
            <a:r>
              <a:rPr lang="en-IN" sz="2400" b="1" dirty="0">
                <a:cs typeface="Calibri" panose="020F0502020204030204" pitchFamily="34" charset="0"/>
              </a:rPr>
              <a:t>Transaction Control Language (TCL)</a:t>
            </a:r>
          </a:p>
          <a:p>
            <a:pPr algn="l">
              <a:lnSpc>
                <a:spcPct val="150000"/>
              </a:lnSpc>
              <a:buFont typeface="Wingdings" panose="05000000000000000000" pitchFamily="2" charset="2"/>
              <a:buChar char="ü"/>
            </a:pPr>
            <a:r>
              <a:rPr lang="en-US" sz="2400" dirty="0">
                <a:cs typeface="Calibri" panose="020F0502020204030204" pitchFamily="34" charset="0"/>
              </a:rPr>
              <a:t>A transaction is a collection of related tasks that are treated as a single execution unit by the DBMS software</a:t>
            </a:r>
            <a:endParaRPr lang="en-IN" dirty="0"/>
          </a:p>
        </p:txBody>
      </p:sp>
    </p:spTree>
    <p:extLst>
      <p:ext uri="{BB962C8B-B14F-4D97-AF65-F5344CB8AC3E}">
        <p14:creationId xmlns:p14="http://schemas.microsoft.com/office/powerpoint/2010/main" val="3312109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20131" y="1663700"/>
            <a:ext cx="7429500" cy="4171950"/>
          </a:xfrm>
          <a:prstGeom prst="rect">
            <a:avLst/>
          </a:prstGeom>
        </p:spPr>
      </p:pic>
    </p:spTree>
    <p:extLst>
      <p:ext uri="{BB962C8B-B14F-4D97-AF65-F5344CB8AC3E}">
        <p14:creationId xmlns:p14="http://schemas.microsoft.com/office/powerpoint/2010/main" val="748500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What is Data?</a:t>
            </a:r>
            <a:endParaRPr lang="en-IN" dirty="0"/>
          </a:p>
        </p:txBody>
      </p:sp>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6321" t="39572" r="34862" b="15067"/>
          <a:stretch/>
        </p:blipFill>
        <p:spPr>
          <a:xfrm>
            <a:off x="851095" y="1266091"/>
            <a:ext cx="10156875" cy="4387603"/>
          </a:xfrm>
          <a:prstGeom prst="rect">
            <a:avLst/>
          </a:prstGeom>
        </p:spPr>
      </p:pic>
    </p:spTree>
    <p:extLst>
      <p:ext uri="{BB962C8B-B14F-4D97-AF65-F5344CB8AC3E}">
        <p14:creationId xmlns:p14="http://schemas.microsoft.com/office/powerpoint/2010/main" val="31187296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Database Management System</a:t>
            </a:r>
            <a:endParaRPr lang="en-IN" dirty="0"/>
          </a:p>
        </p:txBody>
      </p:sp>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8176" t="33103" r="35771" b="30465"/>
          <a:stretch/>
        </p:blipFill>
        <p:spPr>
          <a:xfrm>
            <a:off x="948891" y="1282390"/>
            <a:ext cx="9377138" cy="3757102"/>
          </a:xfrm>
          <a:prstGeom prst="rect">
            <a:avLst/>
          </a:prstGeom>
        </p:spPr>
      </p:pic>
    </p:spTree>
    <p:extLst>
      <p:ext uri="{BB962C8B-B14F-4D97-AF65-F5344CB8AC3E}">
        <p14:creationId xmlns:p14="http://schemas.microsoft.com/office/powerpoint/2010/main" val="13866750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sz="2800" dirty="0"/>
              <a:t>Simplified database system environment</a:t>
            </a:r>
            <a:endParaRPr lang="en-IN" dirty="0"/>
          </a:p>
        </p:txBody>
      </p:sp>
      <p:pic>
        <p:nvPicPr>
          <p:cNvPr id="4" name="Content Placeholder 3"/>
          <p:cNvPicPr>
            <a:picLocks noGrp="1" noChangeAspect="1"/>
          </p:cNvPicPr>
          <p:nvPr>
            <p:ph idx="1"/>
          </p:nvPr>
        </p:nvPicPr>
        <p:blipFill>
          <a:blip r:embed="rId2"/>
          <a:stretch>
            <a:fillRect/>
          </a:stretch>
        </p:blipFill>
        <p:spPr>
          <a:xfrm>
            <a:off x="1468582" y="1122219"/>
            <a:ext cx="9421091" cy="5020660"/>
          </a:xfrm>
          <a:prstGeom prst="rect">
            <a:avLst/>
          </a:prstGeom>
        </p:spPr>
      </p:pic>
    </p:spTree>
    <p:extLst>
      <p:ext uri="{BB962C8B-B14F-4D97-AF65-F5344CB8AC3E}">
        <p14:creationId xmlns:p14="http://schemas.microsoft.com/office/powerpoint/2010/main" val="12374424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sz="3200" dirty="0"/>
              <a:t> Database system environment </a:t>
            </a:r>
            <a:endParaRPr lang="en-IN" dirty="0"/>
          </a:p>
        </p:txBody>
      </p:sp>
      <p:pic>
        <p:nvPicPr>
          <p:cNvPr id="4" name="Content Placeholder 3"/>
          <p:cNvPicPr>
            <a:picLocks noGrp="1" noChangeAspect="1"/>
          </p:cNvPicPr>
          <p:nvPr>
            <p:ph idx="1"/>
          </p:nvPr>
        </p:nvPicPr>
        <p:blipFill rotWithShape="1">
          <a:blip r:embed="rId2"/>
          <a:srcRect l="6188" t="23069" r="34750" b="25921"/>
          <a:stretch/>
        </p:blipFill>
        <p:spPr>
          <a:xfrm>
            <a:off x="186419" y="1039091"/>
            <a:ext cx="11243582" cy="5459625"/>
          </a:xfrm>
          <a:prstGeom prst="rect">
            <a:avLst/>
          </a:prstGeom>
        </p:spPr>
      </p:pic>
    </p:spTree>
    <p:extLst>
      <p:ext uri="{BB962C8B-B14F-4D97-AF65-F5344CB8AC3E}">
        <p14:creationId xmlns:p14="http://schemas.microsoft.com/office/powerpoint/2010/main" val="32575781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ITS_PP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ITS_PP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PG Template">
  <a:themeElements>
    <a:clrScheme name="SDP-NJfina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solidFill>
            <a:srgbClr val="FFB310"/>
          </a:solidFill>
          <a:round/>
          <a:headEnd/>
          <a:tailEnd/>
        </a:ln>
        <a:effectLst/>
      </a:spPr>
      <a:bodyPr wrap="none" anchor="ctr"/>
      <a:lstStyle>
        <a:defPPr>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Times New Roman" pitchFamily="18" charset="0"/>
          </a:defRPr>
        </a:defPPr>
      </a:lstStyle>
    </a:lnDef>
    <a:txDef>
      <a:spPr>
        <a:noFill/>
      </a:spPr>
      <a:bodyPr wrap="square" rtlCol="0">
        <a:spAutoFit/>
      </a:bodyPr>
      <a:lstStyle>
        <a:defPPr>
          <a:defRPr dirty="0"/>
        </a:defPPr>
      </a:lstStyle>
    </a:txDef>
  </a:objectDefaults>
  <a:extraClrSchemeLst>
    <a:extraClrScheme>
      <a:clrScheme name="SDP-NJfina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DP-NJfin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DP-NJfina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DP-NJfina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DP-NJfi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DP-NJfi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DP-NJfi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G Template">
  <a:themeElements>
    <a:clrScheme name="SDP-NJfina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solidFill>
            <a:srgbClr val="FFB310"/>
          </a:solidFill>
          <a:round/>
          <a:headEnd/>
          <a:tailEnd/>
        </a:ln>
        <a:effectLst/>
      </a:spPr>
      <a:bodyPr wrap="none" anchor="ctr"/>
      <a:lstStyle>
        <a:defPPr>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Times New Roman" pitchFamily="18" charset="0"/>
          </a:defRPr>
        </a:defPPr>
      </a:lstStyle>
    </a:lnDef>
    <a:txDef>
      <a:spPr>
        <a:noFill/>
      </a:spPr>
      <a:bodyPr wrap="square" rtlCol="0">
        <a:spAutoFit/>
      </a:bodyPr>
      <a:lstStyle>
        <a:defPPr>
          <a:defRPr dirty="0"/>
        </a:defPPr>
      </a:lstStyle>
    </a:txDef>
  </a:objectDefaults>
  <a:extraClrSchemeLst>
    <a:extraClrScheme>
      <a:clrScheme name="SDP-NJfina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DP-NJfina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DP-NJfina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DP-NJfina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DP-NJfi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DP-NJfi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DP-NJfi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15162</TotalTime>
  <Words>2825</Words>
  <Application>Microsoft Office PowerPoint</Application>
  <PresentationFormat>Widescreen</PresentationFormat>
  <Paragraphs>366</Paragraphs>
  <Slides>57</Slides>
  <Notes>2</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57</vt:i4>
      </vt:variant>
    </vt:vector>
  </HeadingPairs>
  <TitlesOfParts>
    <vt:vector size="76" baseType="lpstr">
      <vt:lpstr>ＭＳ Ｐゴシック</vt:lpstr>
      <vt:lpstr>ＭＳ Ｐゴシック</vt:lpstr>
      <vt:lpstr>Arial</vt:lpstr>
      <vt:lpstr>Bahnschrift SemiBold</vt:lpstr>
      <vt:lpstr>Calibri</vt:lpstr>
      <vt:lpstr>Calibri Light</vt:lpstr>
      <vt:lpstr>Fugaz One</vt:lpstr>
      <vt:lpstr>Garamond</vt:lpstr>
      <vt:lpstr>Gill Sans MT</vt:lpstr>
      <vt:lpstr>Monotype Sorts</vt:lpstr>
      <vt:lpstr>Segoe UI Semibold</vt:lpstr>
      <vt:lpstr>Verdana</vt:lpstr>
      <vt:lpstr>Wingdings</vt:lpstr>
      <vt:lpstr>Wingdings 2</vt:lpstr>
      <vt:lpstr>Office Theme</vt:lpstr>
      <vt:lpstr>BITS_PPT_template</vt:lpstr>
      <vt:lpstr>1_BITS_PPT_template</vt:lpstr>
      <vt:lpstr>1_PG Template</vt:lpstr>
      <vt:lpstr>PG Template</vt:lpstr>
      <vt:lpstr>Database Systems and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DBSA</dc:title>
  <dc:creator>Nitin</dc:creator>
  <cp:lastModifiedBy>Windows User</cp:lastModifiedBy>
  <cp:revision>510</cp:revision>
  <dcterms:created xsi:type="dcterms:W3CDTF">2022-03-31T16:51:38Z</dcterms:created>
  <dcterms:modified xsi:type="dcterms:W3CDTF">2022-10-31T04:38:45Z</dcterms:modified>
</cp:coreProperties>
</file>